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48" r:id="rId2"/>
    <p:sldMasterId id="2147484049" r:id="rId3"/>
    <p:sldMasterId id="2147484050" r:id="rId4"/>
  </p:sldMasterIdLst>
  <p:notesMasterIdLst>
    <p:notesMasterId r:id="rId48"/>
  </p:notesMasterIdLst>
  <p:handoutMasterIdLst>
    <p:handoutMasterId r:id="rId49"/>
  </p:handoutMasterIdLst>
  <p:sldIdLst>
    <p:sldId id="258" r:id="rId5"/>
    <p:sldId id="473" r:id="rId6"/>
    <p:sldId id="841" r:id="rId7"/>
    <p:sldId id="842" r:id="rId8"/>
    <p:sldId id="843" r:id="rId9"/>
    <p:sldId id="793" r:id="rId10"/>
    <p:sldId id="794" r:id="rId11"/>
    <p:sldId id="795" r:id="rId12"/>
    <p:sldId id="796" r:id="rId13"/>
    <p:sldId id="797" r:id="rId14"/>
    <p:sldId id="844" r:id="rId15"/>
    <p:sldId id="845" r:id="rId16"/>
    <p:sldId id="849" r:id="rId17"/>
    <p:sldId id="850" r:id="rId18"/>
    <p:sldId id="851" r:id="rId19"/>
    <p:sldId id="801" r:id="rId20"/>
    <p:sldId id="838" r:id="rId21"/>
    <p:sldId id="803" r:id="rId22"/>
    <p:sldId id="852" r:id="rId23"/>
    <p:sldId id="854" r:id="rId24"/>
    <p:sldId id="855" r:id="rId25"/>
    <p:sldId id="836" r:id="rId26"/>
    <p:sldId id="807" r:id="rId27"/>
    <p:sldId id="860" r:id="rId28"/>
    <p:sldId id="808" r:id="rId29"/>
    <p:sldId id="861" r:id="rId30"/>
    <p:sldId id="866" r:id="rId31"/>
    <p:sldId id="812" r:id="rId32"/>
    <p:sldId id="839" r:id="rId33"/>
    <p:sldId id="840" r:id="rId34"/>
    <p:sldId id="818" r:id="rId35"/>
    <p:sldId id="819" r:id="rId36"/>
    <p:sldId id="869" r:id="rId37"/>
    <p:sldId id="868" r:id="rId38"/>
    <p:sldId id="813" r:id="rId39"/>
    <p:sldId id="830" r:id="rId40"/>
    <p:sldId id="831" r:id="rId41"/>
    <p:sldId id="870" r:id="rId42"/>
    <p:sldId id="871" r:id="rId43"/>
    <p:sldId id="821" r:id="rId44"/>
    <p:sldId id="822" r:id="rId45"/>
    <p:sldId id="823" r:id="rId46"/>
    <p:sldId id="824" r:id="rId4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669900"/>
    <a:srgbClr val="008000"/>
    <a:srgbClr val="241BD3"/>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89" autoAdjust="0"/>
    <p:restoredTop sz="75502" autoAdjust="0"/>
  </p:normalViewPr>
  <p:slideViewPr>
    <p:cSldViewPr snapToGrid="0">
      <p:cViewPr>
        <p:scale>
          <a:sx n="100" d="100"/>
          <a:sy n="100" d="100"/>
        </p:scale>
        <p:origin x="12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548A469-F5D3-6249-91AA-61E62AD4FB43}"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0D177FB-37CA-994B-82DC-F235AE34DB09}" type="slidenum">
              <a:rPr lang="en-US"/>
              <a:pPr/>
              <a:t>‹#›</a:t>
            </a:fld>
            <a:endParaRPr lang="en-US"/>
          </a:p>
        </p:txBody>
      </p:sp>
    </p:spTree>
    <p:extLst>
      <p:ext uri="{BB962C8B-B14F-4D97-AF65-F5344CB8AC3E}">
        <p14:creationId xmlns:p14="http://schemas.microsoft.com/office/powerpoint/2010/main" val="72640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7027792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a:lstStyle/>
          <a:p>
            <a:r>
              <a:rPr lang="en-US" b="1" i="1" dirty="0"/>
              <a:t>Pre-class music: </a:t>
            </a:r>
            <a:r>
              <a:rPr lang="en-US" dirty="0"/>
              <a:t>“Love Don’t Cost a Thing” by Jennifer Lopez </a:t>
            </a:r>
            <a:r>
              <a:rPr lang="en-US" dirty="0" smtClean="0"/>
              <a:t>(See Tip #289)</a:t>
            </a:r>
            <a:endParaRPr lang="en-US" dirty="0"/>
          </a:p>
          <a:p>
            <a:r>
              <a:rPr lang="en-US" dirty="0"/>
              <a:t> </a:t>
            </a:r>
          </a:p>
          <a:p>
            <a:r>
              <a:rPr lang="en-US" dirty="0"/>
              <a:t>You can introduce the lecture on costs by playing this song, and asking students, “Is it really true that ‘love don’t cost a thing’? How much money (if any) did you spend on a recent date?” </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b="1" i="1" dirty="0" smtClean="0"/>
              <a:t>Classroom </a:t>
            </a:r>
            <a:r>
              <a:rPr lang="en-US" b="1" i="1" dirty="0"/>
              <a:t>activity: </a:t>
            </a:r>
            <a:r>
              <a:rPr lang="en-US" dirty="0"/>
              <a:t>Think-Pair-Share: Accounting Versus Economic Profit </a:t>
            </a:r>
            <a:r>
              <a:rPr lang="en-US" dirty="0" smtClean="0"/>
              <a:t>(See Tip </a:t>
            </a:r>
            <a:r>
              <a:rPr lang="en-US" dirty="0"/>
              <a:t>#293)</a:t>
            </a:r>
          </a:p>
          <a:p>
            <a:pPr marL="171450" indent="-171450">
              <a:buFont typeface="Arial" charset="0"/>
              <a:buChar char="•"/>
            </a:pPr>
            <a:r>
              <a:rPr lang="en-US" dirty="0"/>
              <a:t>Ask students to get into pairs to discuss the scenario above. Then, discuss the following with the class as a whole:</a:t>
            </a:r>
          </a:p>
          <a:p>
            <a:pPr marL="628650" lvl="1" indent="-171450">
              <a:buFont typeface="Arial" charset="0"/>
              <a:buChar char="•"/>
            </a:pPr>
            <a:r>
              <a:rPr lang="en-US" dirty="0"/>
              <a:t>The accounting profit does not mean that ACME earns an economic profit.</a:t>
            </a:r>
          </a:p>
          <a:p>
            <a:pPr marL="628650" lvl="1" indent="-171450">
              <a:buFont typeface="Arial" charset="0"/>
              <a:buChar char="•"/>
            </a:pPr>
            <a:r>
              <a:rPr lang="en-US" dirty="0"/>
              <a:t>First, consider the difference between the accounting profit and the economic profit.</a:t>
            </a:r>
          </a:p>
          <a:p>
            <a:pPr marL="628650" lvl="1" indent="-171450">
              <a:buFont typeface="Arial" charset="0"/>
              <a:buChar char="•"/>
            </a:pPr>
            <a:r>
              <a:rPr lang="en-US" dirty="0"/>
              <a:t>We know that the company earned an accounting profit of $100 million on assets of $10 billion.</a:t>
            </a:r>
          </a:p>
          <a:p>
            <a:pPr marL="628650" lvl="1" indent="-171450">
              <a:buFont typeface="Arial" charset="0"/>
              <a:buChar char="•"/>
            </a:pPr>
            <a:r>
              <a:rPr lang="en-US" dirty="0"/>
              <a:t>Calculate the return: $100 million / $10 billion = 1 percent</a:t>
            </a:r>
          </a:p>
          <a:p>
            <a:pPr marL="628650" lvl="1" indent="-171450">
              <a:buFont typeface="Arial" charset="0"/>
              <a:buChar char="•"/>
            </a:pPr>
            <a:r>
              <a:rPr lang="en-US" dirty="0"/>
              <a:t>Next year’s forecast of $150 million profit represents a 1.5 percent return</a:t>
            </a:r>
          </a:p>
          <a:p>
            <a:pPr marL="628650" lvl="1" indent="-171450">
              <a:buFont typeface="Arial" charset="0"/>
              <a:buChar char="•"/>
            </a:pPr>
            <a:r>
              <a:rPr lang="en-US" dirty="0"/>
              <a:t>1.5 percent is a pretty low return; could earn more with alternative investment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pPr marL="171450" indent="-171450">
              <a:buFont typeface="Arial" charset="0"/>
              <a:buChar char="•"/>
            </a:pPr>
            <a:r>
              <a:rPr lang="en-US" dirty="0"/>
              <a:t>Michael enthusiastically supports Ryan’s Internet company and has gotten Darryl, Stanley, Andy, and Pam to put in funding. </a:t>
            </a:r>
          </a:p>
          <a:p>
            <a:pPr marL="171450" indent="-171450">
              <a:buFont typeface="Arial" charset="0"/>
              <a:buChar char="•"/>
            </a:pPr>
            <a:r>
              <a:rPr lang="en-US" dirty="0"/>
              <a:t>Pam knows Ryan is sketchy but finds </a:t>
            </a:r>
            <a:r>
              <a:rPr lang="en-US" dirty="0" err="1"/>
              <a:t>Wuphf</a:t>
            </a:r>
            <a:r>
              <a:rPr lang="en-US" dirty="0"/>
              <a:t> to be a great idea.</a:t>
            </a:r>
          </a:p>
          <a:p>
            <a:pPr marL="171450" indent="-171450">
              <a:buFont typeface="Arial" charset="0"/>
              <a:buChar char="•"/>
            </a:pPr>
            <a:r>
              <a:rPr lang="en-US" dirty="0"/>
              <a:t>Michael learns that there is already an offer to buy out </a:t>
            </a:r>
            <a:r>
              <a:rPr lang="en-US" dirty="0" err="1"/>
              <a:t>Wuphf.com</a:t>
            </a:r>
            <a:r>
              <a:rPr lang="en-US" dirty="0"/>
              <a:t>, and Ryan has only nine days of funding left.</a:t>
            </a:r>
          </a:p>
          <a:p>
            <a:pPr marL="171450" indent="-171450">
              <a:buFont typeface="Arial" charset="0"/>
              <a:buChar char="•"/>
            </a:pPr>
            <a:r>
              <a:rPr lang="en-US" dirty="0"/>
              <a:t>Ryan’s subsequent sales pitch for more funds is badly planned and drives all the office investors except Michael to demand that he sell. </a:t>
            </a:r>
          </a:p>
          <a:p>
            <a:pPr marL="171450" indent="-171450">
              <a:buFont typeface="Arial" charset="0"/>
              <a:buChar char="•"/>
            </a:pPr>
            <a:r>
              <a:rPr lang="en-US" dirty="0"/>
              <a:t>This episode is reminiscent of the dot-com bubble, where many Internet start-ups folded because they did not have profitable business models. </a:t>
            </a:r>
          </a:p>
          <a:p>
            <a:pPr marL="171450" indent="-171450">
              <a:buFont typeface="Arial" charset="0"/>
              <a:buChar char="•"/>
            </a:pPr>
            <a:r>
              <a:rPr lang="en-US" dirty="0"/>
              <a:t>The scenes show that investors simply believed that Ryan could make them money, when a more rational assessment would have told them not to invest.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b="1" i="1" dirty="0"/>
              <a:t>Clicker </a:t>
            </a:r>
            <a:r>
              <a:rPr lang="en-US" b="1" i="1" dirty="0" smtClean="0"/>
              <a:t>question:</a:t>
            </a:r>
          </a:p>
          <a:p>
            <a:r>
              <a:rPr lang="en-US" dirty="0" smtClean="0"/>
              <a:t>Correct </a:t>
            </a:r>
            <a:r>
              <a:rPr lang="en-US" dirty="0"/>
              <a:t>answer: C, the opportunity cost of the owner’s time</a:t>
            </a:r>
          </a:p>
          <a:p>
            <a:endParaRPr lang="en-US" dirty="0"/>
          </a:p>
          <a:p>
            <a:r>
              <a:rPr lang="en-US" dirty="0"/>
              <a:t>Implicit costs are indirect expenses, or opportunity costs. The owner could be getting paid for doing something else. </a:t>
            </a:r>
          </a:p>
          <a:p>
            <a:pPr marL="171450" indent="-171450">
              <a:buFont typeface="Arial" charset="0"/>
              <a:buChar char="•"/>
            </a:pPr>
            <a:r>
              <a:rPr lang="en-US" dirty="0"/>
              <a:t>How much is he giving up by being at his current job?</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For a firm to earn an economic profit, it must produce something consumers want (</a:t>
            </a:r>
            <a:r>
              <a:rPr lang="en-US" i="1" dirty="0"/>
              <a:t>output</a:t>
            </a:r>
            <a:r>
              <a:rPr lang="en-US" dirty="0"/>
              <a:t>).</a:t>
            </a:r>
          </a:p>
          <a:p>
            <a:pPr marL="171450" indent="-171450">
              <a:buFont typeface="Arial" charset="0"/>
              <a:buChar char="•"/>
            </a:pPr>
            <a:r>
              <a:rPr lang="en-US" dirty="0"/>
              <a:t>The firm must control costs: use resources efficiently</a:t>
            </a:r>
          </a:p>
          <a:p>
            <a:pPr>
              <a:buFontTx/>
              <a:buChar char="•"/>
            </a:pPr>
            <a:endParaRPr lang="en-US" dirty="0"/>
          </a:p>
          <a:p>
            <a:r>
              <a:rPr lang="en-US" dirty="0"/>
              <a:t>Three primary inputs or </a:t>
            </a:r>
            <a:r>
              <a:rPr lang="en-US" i="1" dirty="0"/>
              <a:t>factors of production</a:t>
            </a:r>
            <a:r>
              <a:rPr lang="en-US" dirty="0"/>
              <a:t>: </a:t>
            </a:r>
          </a:p>
          <a:p>
            <a:pPr marL="171450" indent="-171450">
              <a:buFont typeface="Arial" charset="0"/>
              <a:buChar char="•"/>
            </a:pPr>
            <a:r>
              <a:rPr lang="en-US" dirty="0"/>
              <a:t>Labor</a:t>
            </a:r>
          </a:p>
          <a:p>
            <a:pPr marL="171450" indent="-171450">
              <a:buFont typeface="Arial" charset="0"/>
              <a:buChar char="•"/>
            </a:pPr>
            <a:r>
              <a:rPr lang="en-US" dirty="0"/>
              <a:t>Land</a:t>
            </a:r>
          </a:p>
          <a:p>
            <a:pPr marL="171450" indent="-171450">
              <a:buFont typeface="Arial" charset="0"/>
              <a:buChar char="•"/>
            </a:pPr>
            <a:r>
              <a:rPr lang="en-US" dirty="0"/>
              <a:t>Capital</a:t>
            </a:r>
          </a:p>
          <a:p>
            <a:pPr>
              <a:buFontTx/>
              <a:buChar char="•"/>
            </a:pPr>
            <a:endParaRPr lang="en-US" dirty="0"/>
          </a:p>
          <a:p>
            <a:r>
              <a:rPr lang="en-US" dirty="0"/>
              <a:t>Each of the factors of production is an </a:t>
            </a:r>
            <a:r>
              <a:rPr lang="en-US" i="1" dirty="0"/>
              <a:t>input</a:t>
            </a:r>
            <a:r>
              <a:rPr lang="en-US" dirty="0"/>
              <a:t>,</a:t>
            </a:r>
            <a:r>
              <a:rPr lang="en-US" i="1" dirty="0"/>
              <a:t> </a:t>
            </a:r>
            <a:r>
              <a:rPr lang="en-US" dirty="0"/>
              <a:t>or a resource used in the production process, to create the firm</a:t>
            </a:r>
            <a:r>
              <a:rPr lang="ja-JP" altLang="en-US" dirty="0"/>
              <a:t>’</a:t>
            </a:r>
            <a:r>
              <a:rPr lang="en-US" altLang="ja-JP" dirty="0"/>
              <a:t>s output. </a:t>
            </a:r>
          </a:p>
          <a:p>
            <a:endParaRPr lang="en-US" altLang="ja-JP"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Emphasize that you are talking about production in the short run.</a:t>
            </a:r>
          </a:p>
          <a:p>
            <a:pPr marL="171450" indent="-171450">
              <a:buFont typeface="Arial" charset="0"/>
              <a:buChar char="•"/>
            </a:pPr>
            <a:r>
              <a:rPr lang="en-US" dirty="0"/>
              <a:t>What happens to output as you hire more workers? </a:t>
            </a:r>
            <a:r>
              <a:rPr lang="en-US" i="1" dirty="0"/>
              <a:t>The text does not mention this until the end of the section.</a:t>
            </a:r>
          </a:p>
          <a:p>
            <a:pPr>
              <a:buFontTx/>
              <a:buChar char="•"/>
            </a:pPr>
            <a:endParaRPr lang="en-US" i="1" dirty="0"/>
          </a:p>
          <a:p>
            <a:r>
              <a:rPr lang="en-US" dirty="0"/>
              <a:t>The text uses McDonald’s as an example and discusses how a manager responds when the restaurant gets busier.</a:t>
            </a:r>
          </a:p>
          <a:p>
            <a:pPr marL="171450" indent="-171450">
              <a:buFont typeface="Arial" charset="0"/>
              <a:buChar char="•"/>
            </a:pPr>
            <a:r>
              <a:rPr lang="en-US" dirty="0"/>
              <a:t>With too few (many) workers, capital and land are under- (over-) utilized.</a:t>
            </a:r>
          </a:p>
          <a:p>
            <a:pPr marL="171450" indent="-171450">
              <a:buFont typeface="Arial" charset="0"/>
              <a:buChar char="•"/>
            </a:pPr>
            <a:r>
              <a:rPr lang="en-US" dirty="0"/>
              <a:t>As more workers are added, there are gains from specialization and comparative advantage.</a:t>
            </a:r>
          </a:p>
          <a:p>
            <a:pPr marL="171450" indent="-171450">
              <a:buFont typeface="Arial" charset="0"/>
              <a:buChar char="•"/>
            </a:pPr>
            <a:r>
              <a:rPr lang="en-US" dirty="0"/>
              <a:t>Each worker adds more to total output than the one before him or her (MPL is increasing).</a:t>
            </a:r>
          </a:p>
          <a:p>
            <a:pPr marL="171450" indent="-171450">
              <a:buFont typeface="Arial" charset="0"/>
              <a:buChar char="•"/>
            </a:pPr>
            <a:r>
              <a:rPr lang="en-US" dirty="0"/>
              <a:t>At some point, workers will have less capital to work with so output increases, but at a slower rate (MPL is decreasing).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b="1" i="1" dirty="0"/>
              <a:t>Lecture tip:</a:t>
            </a:r>
          </a:p>
          <a:p>
            <a:r>
              <a:rPr lang="en-US" i="1" dirty="0"/>
              <a:t>Click through the slide.</a:t>
            </a:r>
          </a:p>
          <a:p>
            <a:endParaRPr lang="en-US" i="1" dirty="0"/>
          </a:p>
          <a:p>
            <a:r>
              <a:rPr lang="en-US" dirty="0"/>
              <a:t>First </a:t>
            </a:r>
            <a:r>
              <a:rPr lang="en-US" dirty="0" smtClean="0"/>
              <a:t>and second clicks: </a:t>
            </a:r>
            <a:endParaRPr lang="en-US" dirty="0"/>
          </a:p>
          <a:p>
            <a:pPr marL="171450" indent="-171450">
              <a:buFont typeface="Arial" charset="0"/>
              <a:buChar char="•"/>
            </a:pPr>
            <a:r>
              <a:rPr lang="en-US" dirty="0"/>
              <a:t>What is MP first worker? </a:t>
            </a:r>
          </a:p>
          <a:p>
            <a:pPr marL="171450" indent="-171450">
              <a:buFont typeface="Arial" charset="0"/>
              <a:buChar char="•"/>
            </a:pPr>
            <a:r>
              <a:rPr lang="en-US" dirty="0"/>
              <a:t>Click for answer</a:t>
            </a:r>
            <a:r>
              <a:rPr lang="en-US" dirty="0" smtClean="0"/>
              <a:t>.</a:t>
            </a:r>
            <a:endParaRPr lang="en-US" dirty="0"/>
          </a:p>
          <a:p>
            <a:r>
              <a:rPr lang="en-US" dirty="0"/>
              <a:t>Third </a:t>
            </a:r>
            <a:r>
              <a:rPr lang="en-US" dirty="0" smtClean="0"/>
              <a:t>and fourth clicks: </a:t>
            </a:r>
            <a:endParaRPr lang="en-US" dirty="0"/>
          </a:p>
          <a:p>
            <a:pPr marL="171450" indent="-171450">
              <a:buFont typeface="Arial" charset="0"/>
              <a:buChar char="•"/>
            </a:pPr>
            <a:r>
              <a:rPr lang="en-US" dirty="0"/>
              <a:t>What is MP second worker? </a:t>
            </a:r>
          </a:p>
          <a:p>
            <a:pPr marL="171450" indent="-171450">
              <a:buFont typeface="Arial" charset="0"/>
              <a:buChar char="•"/>
            </a:pPr>
            <a:r>
              <a:rPr lang="en-US" dirty="0"/>
              <a:t>Click for answer</a:t>
            </a:r>
            <a:r>
              <a:rPr lang="en-US" dirty="0" smtClean="0"/>
              <a:t>.</a:t>
            </a:r>
            <a:endParaRPr lang="en-US" dirty="0"/>
          </a:p>
          <a:p>
            <a:r>
              <a:rPr lang="en-US" dirty="0" smtClean="0"/>
              <a:t>Fifth and sixth clicks: </a:t>
            </a:r>
            <a:endParaRPr lang="en-US" dirty="0"/>
          </a:p>
          <a:p>
            <a:pPr marL="171450" indent="-171450">
              <a:buFont typeface="Arial" charset="0"/>
              <a:buChar char="•"/>
            </a:pPr>
            <a:r>
              <a:rPr lang="en-US" dirty="0"/>
              <a:t>What is MP third worker? </a:t>
            </a:r>
          </a:p>
          <a:p>
            <a:pPr marL="171450" indent="-171450">
              <a:buFont typeface="Arial" charset="0"/>
              <a:buChar char="•"/>
            </a:pPr>
            <a:r>
              <a:rPr lang="en-US" dirty="0"/>
              <a:t>Click for answer.</a:t>
            </a:r>
          </a:p>
          <a:p>
            <a:pPr marL="171450" indent="-171450">
              <a:buFont typeface="Arial" charset="0"/>
              <a:buChar char="•"/>
            </a:pPr>
            <a:r>
              <a:rPr lang="en-US" dirty="0"/>
              <a:t>For the first three workers, MP increases. Workers are able to specialize in different tasks and become more efficient</a:t>
            </a:r>
            <a:r>
              <a:rPr lang="en-US" dirty="0" smtClean="0"/>
              <a:t>.</a:t>
            </a:r>
            <a:endParaRPr lang="en-US" dirty="0"/>
          </a:p>
          <a:p>
            <a:r>
              <a:rPr lang="en-US" dirty="0"/>
              <a:t>Seventh </a:t>
            </a:r>
            <a:r>
              <a:rPr lang="en-US" dirty="0" smtClean="0"/>
              <a:t>and eighth clicks: </a:t>
            </a:r>
            <a:endParaRPr lang="en-US" dirty="0"/>
          </a:p>
          <a:p>
            <a:pPr marL="171450" indent="-171450">
              <a:buFont typeface="Arial" charset="0"/>
              <a:buChar char="•"/>
            </a:pPr>
            <a:r>
              <a:rPr lang="en-US" dirty="0"/>
              <a:t>What is MP fourth worker? </a:t>
            </a:r>
          </a:p>
          <a:p>
            <a:pPr marL="171450" indent="-171450">
              <a:buFont typeface="Arial" charset="0"/>
              <a:buChar char="•"/>
            </a:pPr>
            <a:r>
              <a:rPr lang="en-US" dirty="0"/>
              <a:t>Click for answer.</a:t>
            </a:r>
          </a:p>
          <a:p>
            <a:pPr marL="171450" indent="-171450">
              <a:buFont typeface="Arial" charset="0"/>
              <a:buChar char="•"/>
            </a:pPr>
            <a:r>
              <a:rPr lang="en-US" dirty="0"/>
              <a:t>After the first three workers, MP starts to decrease. This is </a:t>
            </a:r>
            <a:r>
              <a:rPr lang="en-US" i="1" dirty="0"/>
              <a:t>diminishing marginal product</a:t>
            </a:r>
            <a:r>
              <a:rPr lang="en-US" dirty="0"/>
              <a:t>. The gains from specialization are slowly declining</a:t>
            </a:r>
            <a:r>
              <a:rPr lang="en-US" dirty="0" smtClean="0"/>
              <a:t>.</a:t>
            </a:r>
            <a:endParaRPr lang="en-US" dirty="0"/>
          </a:p>
          <a:p>
            <a:r>
              <a:rPr lang="en-US" dirty="0"/>
              <a:t>Ninth click: </a:t>
            </a:r>
          </a:p>
          <a:p>
            <a:pPr marL="171450" indent="-171450">
              <a:buFont typeface="Arial" charset="0"/>
              <a:buChar char="•"/>
            </a:pPr>
            <a:r>
              <a:rPr lang="en-US" dirty="0"/>
              <a:t>MPLs for next four </a:t>
            </a:r>
            <a:r>
              <a:rPr lang="en-US" dirty="0" smtClean="0"/>
              <a:t>workers</a:t>
            </a:r>
            <a:endParaRPr lang="en-US" dirty="0"/>
          </a:p>
          <a:p>
            <a:r>
              <a:rPr lang="en-US" dirty="0"/>
              <a:t>Tenth </a:t>
            </a:r>
            <a:r>
              <a:rPr lang="en-US" dirty="0" smtClean="0"/>
              <a:t>and eleventh clicks: </a:t>
            </a:r>
            <a:endParaRPr lang="en-US" dirty="0"/>
          </a:p>
          <a:p>
            <a:pPr marL="171450" indent="-171450">
              <a:buFont typeface="Arial" charset="0"/>
              <a:buChar char="•"/>
            </a:pPr>
            <a:r>
              <a:rPr lang="en-US" dirty="0"/>
              <a:t>What is MP of worker nine</a:t>
            </a:r>
          </a:p>
          <a:p>
            <a:pPr marL="171450" indent="-171450">
              <a:buFont typeface="Arial" charset="0"/>
              <a:buChar char="•"/>
            </a:pPr>
            <a:r>
              <a:rPr lang="en-US" dirty="0"/>
              <a:t>Click for answer.</a:t>
            </a:r>
          </a:p>
          <a:p>
            <a:pPr marL="171450" indent="-171450">
              <a:buFont typeface="Arial" charset="0"/>
              <a:buChar char="•"/>
            </a:pPr>
            <a:r>
              <a:rPr lang="en-US" dirty="0"/>
              <a:t>By the ninth worker (going from eight to nine), we see a negative marginal product. Extra workers will get in the way or distract other workers from completing their tasks</a:t>
            </a:r>
            <a:r>
              <a:rPr lang="en-US" dirty="0" smtClean="0"/>
              <a:t>.</a:t>
            </a:r>
            <a:endParaRPr lang="en-US" dirty="0"/>
          </a:p>
          <a:p>
            <a:r>
              <a:rPr lang="en-US" dirty="0"/>
              <a:t>Twelfth click: </a:t>
            </a:r>
          </a:p>
          <a:p>
            <a:pPr marL="171450" indent="-171450">
              <a:buFont typeface="Arial" charset="0"/>
              <a:buChar char="•"/>
            </a:pPr>
            <a:r>
              <a:rPr lang="en-US" dirty="0"/>
              <a:t>Final value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dirty="0"/>
              <a:t>Image: </a:t>
            </a:r>
            <a:r>
              <a:rPr lang="en-US" dirty="0"/>
              <a:t>Animated Figure 8.1</a:t>
            </a:r>
          </a:p>
          <a:p>
            <a:endParaRPr lang="en-US" dirty="0"/>
          </a:p>
          <a:p>
            <a:r>
              <a:rPr lang="en-US" b="1" i="1" dirty="0"/>
              <a:t>Lecture notes:</a:t>
            </a:r>
          </a:p>
          <a:p>
            <a:r>
              <a:rPr lang="en-US" dirty="0"/>
              <a:t>You can illustrate the previous problem graphically.</a:t>
            </a:r>
          </a:p>
          <a:p>
            <a:endParaRPr lang="en-US" dirty="0"/>
          </a:p>
          <a:p>
            <a:r>
              <a:rPr lang="en-US" dirty="0"/>
              <a:t>First click:</a:t>
            </a:r>
          </a:p>
          <a:p>
            <a:pPr marL="171450" indent="-171450">
              <a:buFont typeface="Arial" charset="0"/>
              <a:buChar char="•"/>
            </a:pPr>
            <a:r>
              <a:rPr lang="en-US" dirty="0"/>
              <a:t>Draws TP curve</a:t>
            </a:r>
          </a:p>
          <a:p>
            <a:r>
              <a:rPr lang="en-US" dirty="0"/>
              <a:t>Second click: </a:t>
            </a:r>
          </a:p>
          <a:p>
            <a:pPr marL="171450" indent="-171450">
              <a:buFont typeface="Arial" charset="0"/>
              <a:buChar char="•"/>
            </a:pPr>
            <a:r>
              <a:rPr lang="en-US" dirty="0"/>
              <a:t>Draws MPL curve</a:t>
            </a:r>
          </a:p>
          <a:p>
            <a:r>
              <a:rPr lang="en-US" dirty="0"/>
              <a:t>Third click: </a:t>
            </a:r>
          </a:p>
          <a:p>
            <a:pPr marL="171450" indent="-171450">
              <a:buFont typeface="Arial" charset="0"/>
              <a:buChar char="•"/>
            </a:pPr>
            <a:r>
              <a:rPr lang="en-US" dirty="0"/>
              <a:t>Dashed lines at L = 3 and 8</a:t>
            </a:r>
          </a:p>
          <a:p>
            <a:r>
              <a:rPr lang="en-US" dirty="0"/>
              <a:t>Fourth click: </a:t>
            </a:r>
          </a:p>
          <a:p>
            <a:pPr marL="171450" indent="-171450">
              <a:buFont typeface="Arial" charset="0"/>
              <a:buChar char="•"/>
            </a:pPr>
            <a:r>
              <a:rPr lang="en-US" dirty="0"/>
              <a:t>Shades in area 1</a:t>
            </a:r>
          </a:p>
          <a:p>
            <a:pPr marL="171450" indent="-171450">
              <a:buFont typeface="Arial" charset="0"/>
              <a:buChar char="•"/>
            </a:pPr>
            <a:r>
              <a:rPr lang="en-US" dirty="0"/>
              <a:t>As the number of workers goes from zero to three, total output rises at an </a:t>
            </a:r>
            <a:r>
              <a:rPr lang="en-US" i="1" dirty="0"/>
              <a:t>increasing rate </a:t>
            </a:r>
            <a:r>
              <a:rPr lang="en-US" dirty="0"/>
              <a:t>from zero to thirty. Therefore, the slope of the total output curve rises until it reaches the first dashed line. This is shown in the green area. Output is increasing at an increasing rate.</a:t>
            </a:r>
          </a:p>
          <a:p>
            <a:pPr marL="171450" indent="-171450">
              <a:buFont typeface="Arial" charset="0"/>
              <a:buChar char="•"/>
            </a:pPr>
            <a:r>
              <a:rPr lang="en-US" dirty="0"/>
              <a:t>Since TP increases at an increasing rate, MP is positive and increasing in the bottom graph</a:t>
            </a:r>
            <a:r>
              <a:rPr lang="en-US" dirty="0" smtClean="0"/>
              <a:t>.</a:t>
            </a:r>
            <a:endParaRPr lang="en-US" dirty="0"/>
          </a:p>
          <a:p>
            <a:r>
              <a:rPr lang="en-US" dirty="0"/>
              <a:t>Fifth click:</a:t>
            </a:r>
          </a:p>
          <a:p>
            <a:pPr marL="171450" indent="-171450">
              <a:buFont typeface="Arial" charset="0"/>
              <a:buChar char="•"/>
            </a:pPr>
            <a:r>
              <a:rPr lang="en-US" dirty="0"/>
              <a:t>Shades in middle area</a:t>
            </a:r>
          </a:p>
          <a:p>
            <a:pPr marL="171450" indent="-171450">
              <a:buFont typeface="Arial" charset="0"/>
              <a:buChar char="•"/>
            </a:pPr>
            <a:r>
              <a:rPr lang="en-US" dirty="0"/>
              <a:t>Between three and eight workers, the total output curve continues to rise, though at a </a:t>
            </a:r>
            <a:r>
              <a:rPr lang="en-US" i="1" dirty="0"/>
              <a:t>slower</a:t>
            </a:r>
            <a:r>
              <a:rPr lang="en-US" dirty="0"/>
              <a:t> rate; the slope of the total output curve is still positive but becomes progressively flatter. Output is increasing at a decreasing rate.  </a:t>
            </a:r>
          </a:p>
          <a:p>
            <a:pPr marL="171450" indent="-171450">
              <a:buFont typeface="Arial" charset="0"/>
              <a:buChar char="•"/>
            </a:pPr>
            <a:r>
              <a:rPr lang="en-US" dirty="0"/>
              <a:t>Since TP increases but now at a decreasing rate, MP is still positive but decreasing in the bottom graph.</a:t>
            </a:r>
          </a:p>
          <a:p>
            <a:pPr marL="171450" indent="-171450">
              <a:buFont typeface="Arial" charset="0"/>
              <a:buChar char="•"/>
            </a:pPr>
            <a:r>
              <a:rPr lang="en-US" dirty="0"/>
              <a:t>Diminishing MPL starts </a:t>
            </a:r>
            <a:r>
              <a:rPr lang="en-US" i="1" dirty="0"/>
              <a:t>after </a:t>
            </a:r>
            <a:r>
              <a:rPr lang="en-US" dirty="0"/>
              <a:t>the third worker. The peak of the MPL curve can be thought of as the point of diminishing MPL</a:t>
            </a:r>
            <a:r>
              <a:rPr lang="en-US" dirty="0" smtClean="0"/>
              <a:t>.</a:t>
            </a:r>
            <a:endParaRPr lang="en-US" dirty="0"/>
          </a:p>
          <a:p>
            <a:r>
              <a:rPr lang="en-US" dirty="0"/>
              <a:t>Sixth click: </a:t>
            </a:r>
          </a:p>
          <a:p>
            <a:pPr marL="171450" indent="-171450">
              <a:buFont typeface="Arial" charset="0"/>
              <a:buChar char="•"/>
            </a:pPr>
            <a:r>
              <a:rPr lang="en-US" dirty="0"/>
              <a:t>Shades in right area</a:t>
            </a:r>
          </a:p>
          <a:p>
            <a:pPr marL="171450" indent="-171450">
              <a:buFont typeface="Arial" charset="0"/>
              <a:buChar char="•"/>
            </a:pPr>
            <a:r>
              <a:rPr lang="en-US" dirty="0"/>
              <a:t>With the ninth worker, total output begins to fall and the slope of total output becomes negative.</a:t>
            </a:r>
          </a:p>
          <a:p>
            <a:pPr marL="171450" indent="-171450">
              <a:buFont typeface="Arial" charset="0"/>
              <a:buChar char="•"/>
            </a:pPr>
            <a:r>
              <a:rPr lang="en-US" dirty="0"/>
              <a:t>MPL is negative now. Adding more workers here actually decreases total output.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a:lnSpc>
                <a:spcPct val="90000"/>
              </a:lnSpc>
            </a:pPr>
            <a:r>
              <a:rPr lang="en-US" b="1" i="1" dirty="0"/>
              <a:t>Lecture notes:</a:t>
            </a:r>
          </a:p>
          <a:p>
            <a:pPr>
              <a:lnSpc>
                <a:spcPct val="90000"/>
              </a:lnSpc>
            </a:pPr>
            <a:endParaRPr lang="en-US" b="1" i="1" dirty="0"/>
          </a:p>
          <a:p>
            <a:pPr>
              <a:lnSpc>
                <a:spcPct val="90000"/>
              </a:lnSpc>
            </a:pPr>
            <a:r>
              <a:rPr lang="en-US" dirty="0"/>
              <a:t>Why does this happen?</a:t>
            </a:r>
          </a:p>
          <a:p>
            <a:pPr marL="171450" indent="-171450">
              <a:lnSpc>
                <a:spcPct val="90000"/>
              </a:lnSpc>
              <a:buFont typeface="Arial" charset="0"/>
              <a:buChar char="•"/>
            </a:pPr>
            <a:r>
              <a:rPr lang="en-US" dirty="0"/>
              <a:t>Size of </a:t>
            </a:r>
            <a:r>
              <a:rPr lang="en-US" altLang="ja-JP" dirty="0"/>
              <a:t>restaurant, amount of capital fixed in the short run </a:t>
            </a:r>
          </a:p>
          <a:p>
            <a:pPr marL="171450" indent="-171450">
              <a:lnSpc>
                <a:spcPct val="90000"/>
              </a:lnSpc>
              <a:buFont typeface="Arial" charset="0"/>
              <a:buChar char="•"/>
            </a:pPr>
            <a:r>
              <a:rPr lang="en-US" dirty="0"/>
              <a:t>At first, increased specialization and division of labor causes MPL to increase.</a:t>
            </a:r>
          </a:p>
          <a:p>
            <a:pPr marL="171450" indent="-171450">
              <a:lnSpc>
                <a:spcPct val="90000"/>
              </a:lnSpc>
              <a:buFont typeface="Arial" charset="0"/>
              <a:buChar char="•"/>
            </a:pPr>
            <a:r>
              <a:rPr lang="en-US" altLang="ja-JP" dirty="0"/>
              <a:t>As more workers are added, gains from specialization get smaller so MPL decreases.</a:t>
            </a:r>
          </a:p>
          <a:p>
            <a:pPr marL="171450" indent="-171450">
              <a:lnSpc>
                <a:spcPct val="90000"/>
              </a:lnSpc>
              <a:buFont typeface="Arial" charset="0"/>
              <a:buChar char="•"/>
            </a:pPr>
            <a:r>
              <a:rPr lang="en-US" altLang="ja-JP" dirty="0"/>
              <a:t>Extra workers eventually have less to do or even interfere with the productivity of other workers, so MPL becomes negative.</a:t>
            </a:r>
          </a:p>
          <a:p>
            <a:pPr>
              <a:lnSpc>
                <a:spcPct val="90000"/>
              </a:lnSpc>
              <a:buFontTx/>
              <a:buChar char="•"/>
            </a:pPr>
            <a:endParaRPr lang="en-US" dirty="0"/>
          </a:p>
          <a:p>
            <a:pPr>
              <a:lnSpc>
                <a:spcPct val="90000"/>
              </a:lnSpc>
            </a:pPr>
            <a:r>
              <a:rPr lang="en-US" dirty="0"/>
              <a:t>What does diminishing MP tell us about labor input decision?</a:t>
            </a:r>
          </a:p>
          <a:p>
            <a:pPr marL="171450" indent="-171450">
              <a:lnSpc>
                <a:spcPct val="90000"/>
              </a:lnSpc>
              <a:buFont typeface="Arial" charset="0"/>
              <a:buChar char="•"/>
            </a:pPr>
            <a:r>
              <a:rPr lang="en-US" dirty="0"/>
              <a:t>This will be further explained on the next slide</a:t>
            </a:r>
            <a:r>
              <a:rPr lang="en-US" dirty="0" smtClean="0"/>
              <a:t>.</a:t>
            </a:r>
            <a:endParaRPr lang="en-US" dirty="0"/>
          </a:p>
          <a:p>
            <a:pPr>
              <a:lnSpc>
                <a:spcPct val="90000"/>
              </a:lnSpc>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b="1" i="1" dirty="0"/>
              <a:t>Image: </a:t>
            </a:r>
            <a:r>
              <a:rPr lang="en-US" dirty="0"/>
              <a:t>Animated Figure 8.1</a:t>
            </a:r>
          </a:p>
          <a:p>
            <a:endParaRPr lang="en-US" dirty="0"/>
          </a:p>
          <a:p>
            <a:r>
              <a:rPr lang="en-US" b="1" i="1" dirty="0"/>
              <a:t>Lecture notes:</a:t>
            </a:r>
          </a:p>
          <a:p>
            <a:endParaRPr lang="en-US" dirty="0" smtClean="0"/>
          </a:p>
          <a:p>
            <a:pPr>
              <a:lnSpc>
                <a:spcPct val="90000"/>
              </a:lnSpc>
            </a:pPr>
            <a:r>
              <a:rPr lang="en-US" dirty="0" smtClean="0"/>
              <a:t>What does diminishing MP tell us about labor input decision?</a:t>
            </a:r>
          </a:p>
          <a:p>
            <a:pPr marL="171450" indent="-171450">
              <a:lnSpc>
                <a:spcPct val="90000"/>
              </a:lnSpc>
              <a:buFont typeface="Arial" charset="0"/>
              <a:buChar char="•"/>
            </a:pPr>
            <a:r>
              <a:rPr lang="en-US" dirty="0" smtClean="0"/>
              <a:t>The firm will </a:t>
            </a:r>
            <a:r>
              <a:rPr lang="en-US" b="1" dirty="0" smtClean="0"/>
              <a:t>not </a:t>
            </a:r>
            <a:r>
              <a:rPr lang="en-US" dirty="0" smtClean="0"/>
              <a:t>stop</a:t>
            </a:r>
            <a:r>
              <a:rPr lang="en-US" b="1" dirty="0" smtClean="0"/>
              <a:t> </a:t>
            </a:r>
            <a:r>
              <a:rPr lang="en-US" dirty="0" smtClean="0"/>
              <a:t>hiring</a:t>
            </a:r>
            <a:r>
              <a:rPr lang="en-US" b="1" dirty="0" smtClean="0"/>
              <a:t> </a:t>
            </a:r>
            <a:r>
              <a:rPr lang="en-US" dirty="0" smtClean="0"/>
              <a:t>as soon as MPL starts to fall. </a:t>
            </a:r>
          </a:p>
          <a:p>
            <a:endParaRPr lang="en-US" dirty="0" smtClean="0"/>
          </a:p>
          <a:p>
            <a:pPr>
              <a:lnSpc>
                <a:spcPct val="90000"/>
              </a:lnSpc>
            </a:pPr>
            <a:r>
              <a:rPr lang="en-US" dirty="0" smtClean="0"/>
              <a:t>Encourage students not to think of “diminishing” as “negative.”</a:t>
            </a:r>
          </a:p>
          <a:p>
            <a:pPr>
              <a:lnSpc>
                <a:spcPct val="90000"/>
              </a:lnSpc>
            </a:pPr>
            <a:endParaRPr lang="en-US" dirty="0" smtClean="0"/>
          </a:p>
          <a:p>
            <a:pPr>
              <a:lnSpc>
                <a:spcPct val="90000"/>
              </a:lnSpc>
            </a:pPr>
            <a:r>
              <a:rPr lang="en-US" dirty="0" smtClean="0"/>
              <a:t>Marginal product may be declining but still relatively high, so it could be profitable to hire more workers.</a:t>
            </a:r>
          </a:p>
          <a:p>
            <a:endParaRPr lang="en-US" dirty="0"/>
          </a:p>
          <a:p>
            <a:r>
              <a:rPr lang="en-US" dirty="0"/>
              <a:t>Ask students at what point would they stop hiring workers.</a:t>
            </a:r>
          </a:p>
          <a:p>
            <a:pPr marL="171450" indent="-171450">
              <a:buFont typeface="Arial" charset="0"/>
              <a:buChar char="•"/>
            </a:pPr>
            <a:r>
              <a:rPr lang="en-US" dirty="0"/>
              <a:t>Many will say with the third worker, since after that MPL begins to fall.</a:t>
            </a:r>
          </a:p>
          <a:p>
            <a:pPr>
              <a:buFontTx/>
              <a:buChar char="•"/>
            </a:pPr>
            <a:endParaRPr lang="en-US" dirty="0"/>
          </a:p>
          <a:p>
            <a:r>
              <a:rPr lang="en-US" dirty="0"/>
              <a:t>Point out to students that adding the fourth through eighth worker may be profitable.</a:t>
            </a:r>
          </a:p>
          <a:p>
            <a:pPr marL="171450" indent="-171450">
              <a:buFont typeface="Arial" charset="0"/>
              <a:buChar char="•"/>
            </a:pPr>
            <a:r>
              <a:rPr lang="en-US" dirty="0"/>
              <a:t>Example:</a:t>
            </a:r>
          </a:p>
          <a:p>
            <a:pPr marL="628650" lvl="1" indent="-171450">
              <a:buFont typeface="Arial" charset="0"/>
              <a:buChar char="•"/>
            </a:pPr>
            <a:r>
              <a:rPr lang="en-US" dirty="0"/>
              <a:t>Fifth worker’s MP = 10 meals</a:t>
            </a:r>
          </a:p>
          <a:p>
            <a:pPr marL="628650" lvl="1" indent="-171450">
              <a:buFont typeface="Arial" charset="0"/>
              <a:buChar char="•"/>
            </a:pPr>
            <a:r>
              <a:rPr lang="en-US" dirty="0"/>
              <a:t>Suppose price of a meal is $5, and you have to pay the worker $40. Should you hire the worker?</a:t>
            </a:r>
          </a:p>
          <a:p>
            <a:pPr marL="628650" lvl="1" indent="-171450">
              <a:buFont typeface="Arial" charset="0"/>
              <a:buChar char="•"/>
            </a:pPr>
            <a:r>
              <a:rPr lang="en-US" dirty="0"/>
              <a:t>Yes: Revenue = $50, Cost = $40, Marginal profit = $10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dirty="0"/>
              <a:t>Clicker </a:t>
            </a:r>
            <a:r>
              <a:rPr lang="en-US" b="1" i="1" dirty="0" smtClean="0"/>
              <a:t>question:</a:t>
            </a:r>
            <a:endParaRPr lang="en-US" dirty="0"/>
          </a:p>
          <a:p>
            <a:r>
              <a:rPr lang="en-US" dirty="0"/>
              <a:t>Correct answer: A, 12</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i="1" dirty="0"/>
              <a:t>Clicker </a:t>
            </a:r>
            <a:r>
              <a:rPr lang="en-US" b="1" i="1" dirty="0" smtClean="0"/>
              <a:t>question:</a:t>
            </a:r>
            <a:endParaRPr lang="en-US" dirty="0"/>
          </a:p>
          <a:p>
            <a:r>
              <a:rPr lang="en-US" dirty="0"/>
              <a:t>Correct answer: B, 10 </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pPr>
              <a:buFontTx/>
              <a:buChar char="•"/>
            </a:pPr>
            <a:endParaRPr lang="en-US" dirty="0"/>
          </a:p>
          <a:p>
            <a:r>
              <a:rPr lang="en-US" dirty="0"/>
              <a:t>The key concepts covered in this clip are</a:t>
            </a:r>
            <a:r>
              <a:rPr lang="en-US" i="1" dirty="0"/>
              <a:t>: </a:t>
            </a:r>
          </a:p>
          <a:p>
            <a:pPr marL="171450" indent="-171450">
              <a:buFont typeface="Arial" charset="0"/>
              <a:buChar char="•"/>
            </a:pPr>
            <a:r>
              <a:rPr lang="en-US" dirty="0"/>
              <a:t>Production processes</a:t>
            </a:r>
          </a:p>
          <a:p>
            <a:pPr marL="171450" indent="-171450">
              <a:buFont typeface="Arial" charset="0"/>
              <a:buChar char="•"/>
            </a:pPr>
            <a:r>
              <a:rPr lang="en-US" dirty="0"/>
              <a:t>The supply chain</a:t>
            </a:r>
          </a:p>
          <a:p>
            <a:pPr marL="171450" indent="-171450">
              <a:buFont typeface="Arial" charset="0"/>
              <a:buChar char="•"/>
            </a:pPr>
            <a:r>
              <a:rPr lang="en-US" dirty="0"/>
              <a:t>Profitability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pPr>
              <a:buFontTx/>
              <a:buChar char="•"/>
            </a:pPr>
            <a:endParaRPr lang="en-US" dirty="0"/>
          </a:p>
          <a:p>
            <a:r>
              <a:rPr lang="en-US" dirty="0"/>
              <a:t>The key concepts covered in this clip are</a:t>
            </a:r>
            <a:r>
              <a:rPr lang="en-US" i="1" dirty="0"/>
              <a:t>: </a:t>
            </a:r>
          </a:p>
          <a:p>
            <a:pPr marL="171450" indent="-171450">
              <a:buFont typeface="Arial" charset="0"/>
              <a:buChar char="•"/>
            </a:pPr>
            <a:r>
              <a:rPr lang="en-US" dirty="0"/>
              <a:t>Factors of production</a:t>
            </a:r>
          </a:p>
          <a:p>
            <a:pPr marL="171450" indent="-171450">
              <a:buFont typeface="Arial" charset="0"/>
              <a:buChar char="•"/>
            </a:pPr>
            <a:r>
              <a:rPr lang="en-US" dirty="0"/>
              <a:t>Specialization</a:t>
            </a:r>
          </a:p>
          <a:p>
            <a:pPr marL="171450" indent="-171450">
              <a:buFont typeface="Arial" charset="0"/>
              <a:buChar char="•"/>
            </a:pPr>
            <a:r>
              <a:rPr lang="en-US" dirty="0"/>
              <a:t>The firm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a:t>Lecture tip:</a:t>
            </a:r>
          </a:p>
          <a:p>
            <a:r>
              <a:rPr lang="en-US"/>
              <a:t>It’s a good idea to explain the difference between short and long run, since the text doesn’t expand on this difference very much.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a:lnSpc>
                <a:spcPct val="90000"/>
              </a:lnSpc>
            </a:pPr>
            <a:r>
              <a:rPr lang="en-US" b="1" i="1" dirty="0"/>
              <a:t>Lecture notes:</a:t>
            </a:r>
          </a:p>
          <a:p>
            <a:r>
              <a:rPr lang="en-US" dirty="0"/>
              <a:t>We can also separate costs into avoidable and unavoidable costs.</a:t>
            </a:r>
          </a:p>
          <a:p>
            <a:pPr marL="171450" indent="-171450">
              <a:buFont typeface="Arial" charset="0"/>
              <a:buChar char="•"/>
            </a:pPr>
            <a:endParaRPr lang="en-US" dirty="0"/>
          </a:p>
          <a:p>
            <a:pPr marL="171450" indent="-171450">
              <a:buFont typeface="Arial" charset="0"/>
              <a:buChar char="•"/>
            </a:pPr>
            <a:r>
              <a:rPr lang="en-US" dirty="0"/>
              <a:t>VC increases as output increases.</a:t>
            </a:r>
          </a:p>
          <a:p>
            <a:pPr marL="171450" indent="-171450">
              <a:buFont typeface="Arial" charset="0"/>
              <a:buChar char="•"/>
            </a:pPr>
            <a:r>
              <a:rPr lang="en-US" dirty="0"/>
              <a:t>FC does not change when output changes.</a:t>
            </a:r>
          </a:p>
          <a:p>
            <a:pPr marL="171450" indent="-171450">
              <a:buFont typeface="Arial" charset="0"/>
              <a:buChar char="•"/>
            </a:pPr>
            <a:r>
              <a:rPr lang="en-US" dirty="0"/>
              <a:t>Fixed costs must be paid, even if Q = 0.</a:t>
            </a:r>
            <a:endParaRPr lang="en-US" altLang="ja-JP"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a:lnSpc>
                <a:spcPct val="90000"/>
              </a:lnSpc>
            </a:pPr>
            <a:endParaRPr lang="en-US" b="0" i="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a:lnSpc>
                <a:spcPct val="90000"/>
              </a:lnSpc>
            </a:pPr>
            <a:r>
              <a:rPr lang="en-US" b="1" i="1" dirty="0"/>
              <a:t>Lecture notes:</a:t>
            </a:r>
          </a:p>
          <a:p>
            <a:pPr>
              <a:buFontTx/>
              <a:buChar char="•"/>
            </a:pPr>
            <a:endParaRPr lang="en-US" dirty="0"/>
          </a:p>
          <a:p>
            <a:r>
              <a:rPr lang="en-US" dirty="0"/>
              <a:t>Why does AFC always decrease?</a:t>
            </a:r>
          </a:p>
          <a:p>
            <a:pPr marL="171450" indent="-171450">
              <a:buFont typeface="Arial" charset="0"/>
              <a:buChar char="•"/>
            </a:pPr>
            <a:r>
              <a:rPr lang="en-US" dirty="0"/>
              <a:t>Mathematically, as you increase output, you are taking a constant (TFC) and dividing it by a larger and larger denominator (Q).</a:t>
            </a:r>
          </a:p>
          <a:p>
            <a:pPr marL="171450" indent="-171450">
              <a:buFont typeface="Arial" charset="0"/>
              <a:buChar char="•"/>
            </a:pPr>
            <a:r>
              <a:rPr lang="en-US" dirty="0"/>
              <a:t>AFC and spreading overhead costs</a:t>
            </a:r>
          </a:p>
          <a:p>
            <a:pPr>
              <a:buFontTx/>
              <a:buChar char="•"/>
            </a:pPr>
            <a:endParaRPr lang="en-US" dirty="0"/>
          </a:p>
          <a:p>
            <a:r>
              <a:rPr lang="en-US" dirty="0"/>
              <a:t>On MC: We can</a:t>
            </a:r>
            <a:r>
              <a:rPr lang="ja-JP" altLang="en-US" dirty="0"/>
              <a:t>’</a:t>
            </a:r>
            <a:r>
              <a:rPr lang="en-US" altLang="ja-JP" dirty="0"/>
              <a:t>t always set the denominator = to 1, but it is easier intuitively if we can.  </a:t>
            </a:r>
            <a:endParaRPr lang="en-US" dirty="0"/>
          </a:p>
          <a:p>
            <a:pPr>
              <a:lnSpc>
                <a:spcPct val="90000"/>
              </a:lnSpc>
            </a:pPr>
            <a:endParaRPr lang="en-US" b="1"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a:lnSpc>
                <a:spcPct val="80000"/>
              </a:lnSpc>
            </a:pPr>
            <a:r>
              <a:rPr lang="en-US" sz="800" b="1" i="1" dirty="0"/>
              <a:t>Lecture tip:</a:t>
            </a:r>
          </a:p>
          <a:p>
            <a:pPr>
              <a:lnSpc>
                <a:spcPct val="80000"/>
              </a:lnSpc>
            </a:pPr>
            <a:r>
              <a:rPr lang="en-US" sz="800" i="1" dirty="0"/>
              <a:t>Click through to make </a:t>
            </a:r>
            <a:r>
              <a:rPr lang="en-US" sz="800" b="1" i="1" dirty="0"/>
              <a:t>colored transparent rectangles </a:t>
            </a:r>
            <a:r>
              <a:rPr lang="en-US" sz="800" i="1" dirty="0"/>
              <a:t>appear and then disappear. Explain each rectangle one at a time.</a:t>
            </a:r>
          </a:p>
          <a:p>
            <a:pPr>
              <a:lnSpc>
                <a:spcPct val="80000"/>
              </a:lnSpc>
            </a:pPr>
            <a:endParaRPr lang="en-US" sz="800" dirty="0"/>
          </a:p>
          <a:p>
            <a:pPr>
              <a:lnSpc>
                <a:spcPct val="80000"/>
              </a:lnSpc>
            </a:pPr>
            <a:r>
              <a:rPr lang="en-US" sz="800" dirty="0"/>
              <a:t>Rectangle 1:</a:t>
            </a:r>
          </a:p>
          <a:p>
            <a:pPr marL="171450" indent="-171450">
              <a:lnSpc>
                <a:spcPct val="80000"/>
              </a:lnSpc>
              <a:buFont typeface="Arial" charset="0"/>
              <a:buChar char="•"/>
            </a:pPr>
            <a:r>
              <a:rPr lang="en-US" sz="800" dirty="0"/>
              <a:t>Q: This column just shows our total output.  </a:t>
            </a:r>
          </a:p>
          <a:p>
            <a:pPr marL="171450" indent="-171450">
              <a:lnSpc>
                <a:spcPct val="80000"/>
              </a:lnSpc>
              <a:buFont typeface="Arial" charset="0"/>
              <a:buChar char="•"/>
            </a:pPr>
            <a:r>
              <a:rPr lang="en-US" sz="800" dirty="0"/>
              <a:t>Costs are a function of our output level.</a:t>
            </a:r>
          </a:p>
          <a:p>
            <a:pPr>
              <a:lnSpc>
                <a:spcPct val="80000"/>
              </a:lnSpc>
              <a:buFontTx/>
              <a:buChar char="•"/>
            </a:pPr>
            <a:endParaRPr lang="en-US" sz="800" dirty="0"/>
          </a:p>
          <a:p>
            <a:pPr>
              <a:lnSpc>
                <a:spcPct val="80000"/>
              </a:lnSpc>
            </a:pPr>
            <a:r>
              <a:rPr lang="en-US" sz="800" dirty="0"/>
              <a:t>Rectangles 2 and 3:</a:t>
            </a:r>
          </a:p>
          <a:p>
            <a:pPr marL="171450" indent="-171450">
              <a:lnSpc>
                <a:spcPct val="80000"/>
              </a:lnSpc>
              <a:buFont typeface="Arial" charset="0"/>
              <a:buChar char="•"/>
            </a:pPr>
            <a:r>
              <a:rPr lang="en-US" sz="800" dirty="0"/>
              <a:t>TVC: Notice that if output is zero, TVC is zero. </a:t>
            </a:r>
          </a:p>
          <a:p>
            <a:pPr marL="171450" indent="-171450">
              <a:lnSpc>
                <a:spcPct val="80000"/>
              </a:lnSpc>
              <a:buFont typeface="Arial" charset="0"/>
              <a:buChar char="•"/>
            </a:pPr>
            <a:r>
              <a:rPr lang="en-US" sz="800" dirty="0"/>
              <a:t>If we produce nothing, we don</a:t>
            </a:r>
            <a:r>
              <a:rPr lang="ja-JP" altLang="en-US" sz="800" dirty="0"/>
              <a:t>’</a:t>
            </a:r>
            <a:r>
              <a:rPr lang="en-US" altLang="ja-JP" sz="800" dirty="0"/>
              <a:t>t have to pay workers, turn on the lights, pay for ingredients, and so on. More production means more TVC.</a:t>
            </a:r>
          </a:p>
          <a:p>
            <a:pPr>
              <a:lnSpc>
                <a:spcPct val="80000"/>
              </a:lnSpc>
              <a:buFontTx/>
              <a:buChar char="•"/>
            </a:pPr>
            <a:endParaRPr lang="en-US" sz="800" dirty="0"/>
          </a:p>
          <a:p>
            <a:pPr>
              <a:lnSpc>
                <a:spcPct val="80000"/>
              </a:lnSpc>
            </a:pPr>
            <a:r>
              <a:rPr lang="en-US" sz="800" dirty="0"/>
              <a:t>Rectangle 4:</a:t>
            </a:r>
          </a:p>
          <a:p>
            <a:pPr marL="171450" indent="-171450">
              <a:lnSpc>
                <a:spcPct val="80000"/>
              </a:lnSpc>
              <a:buFont typeface="Arial" charset="0"/>
              <a:buChar char="•"/>
            </a:pPr>
            <a:r>
              <a:rPr lang="en-US" sz="800" dirty="0"/>
              <a:t>TFC: Note two things about TFC:</a:t>
            </a:r>
          </a:p>
          <a:p>
            <a:pPr lvl="1">
              <a:lnSpc>
                <a:spcPct val="80000"/>
              </a:lnSpc>
              <a:buFontTx/>
              <a:buAutoNum type="arabicPeriod"/>
            </a:pPr>
            <a:r>
              <a:rPr lang="en-US" sz="800" dirty="0"/>
              <a:t> Even if output is zero, we still have fixed costs. We still have to pay the rent on the building even if we don</a:t>
            </a:r>
            <a:r>
              <a:rPr lang="ja-JP" altLang="en-US" sz="800" dirty="0"/>
              <a:t>’</a:t>
            </a:r>
            <a:r>
              <a:rPr lang="en-US" altLang="ja-JP" sz="800" dirty="0"/>
              <a:t>t make any burgers this month.</a:t>
            </a:r>
          </a:p>
          <a:p>
            <a:pPr lvl="1">
              <a:lnSpc>
                <a:spcPct val="80000"/>
              </a:lnSpc>
              <a:buFontTx/>
              <a:buAutoNum type="arabicPeriod"/>
            </a:pPr>
            <a:r>
              <a:rPr lang="en-US" sz="800" dirty="0"/>
              <a:t> TFC does not change with output. Our rent won</a:t>
            </a:r>
            <a:r>
              <a:rPr lang="ja-JP" altLang="en-US" sz="800" dirty="0"/>
              <a:t>’</a:t>
            </a:r>
            <a:r>
              <a:rPr lang="en-US" altLang="ja-JP" sz="800" dirty="0"/>
              <a:t>t go up just because we make more burgers; it stays the same.</a:t>
            </a:r>
          </a:p>
          <a:p>
            <a:pPr lvl="1">
              <a:lnSpc>
                <a:spcPct val="80000"/>
              </a:lnSpc>
              <a:buFontTx/>
              <a:buAutoNum type="arabicPeriod"/>
            </a:pPr>
            <a:endParaRPr lang="en-US" sz="800" dirty="0"/>
          </a:p>
          <a:p>
            <a:pPr>
              <a:lnSpc>
                <a:spcPct val="80000"/>
              </a:lnSpc>
            </a:pPr>
            <a:r>
              <a:rPr lang="en-US" sz="800" dirty="0"/>
              <a:t>Rectangle 5:</a:t>
            </a:r>
          </a:p>
          <a:p>
            <a:pPr marL="171450" indent="-171450">
              <a:lnSpc>
                <a:spcPct val="80000"/>
              </a:lnSpc>
              <a:buFont typeface="Arial" charset="0"/>
              <a:buChar char="•"/>
            </a:pPr>
            <a:r>
              <a:rPr lang="en-US" sz="800" dirty="0"/>
              <a:t>TC: Total cost is the sum of ALL COSTS.  </a:t>
            </a:r>
          </a:p>
          <a:p>
            <a:pPr marL="171450" indent="-171450">
              <a:lnSpc>
                <a:spcPct val="80000"/>
              </a:lnSpc>
              <a:buFont typeface="Arial" charset="0"/>
              <a:buChar char="•"/>
            </a:pPr>
            <a:r>
              <a:rPr lang="en-US" sz="800" dirty="0"/>
              <a:t>Total costs are positive at Q = 0 because FC is positive at Q = 0.  </a:t>
            </a:r>
          </a:p>
          <a:p>
            <a:pPr marL="171450" indent="-171450">
              <a:lnSpc>
                <a:spcPct val="80000"/>
              </a:lnSpc>
              <a:buFont typeface="Arial" charset="0"/>
              <a:buChar char="•"/>
            </a:pPr>
            <a:r>
              <a:rPr lang="en-US" sz="800" dirty="0"/>
              <a:t>Mathematically, TC = TVC + TFC. There is a direct relationship between Q and TC.</a:t>
            </a:r>
          </a:p>
          <a:p>
            <a:pPr>
              <a:lnSpc>
                <a:spcPct val="80000"/>
              </a:lnSpc>
            </a:pPr>
            <a:endParaRPr lang="en-US" sz="800" dirty="0"/>
          </a:p>
          <a:p>
            <a:pPr>
              <a:lnSpc>
                <a:spcPct val="80000"/>
              </a:lnSpc>
            </a:pPr>
            <a:r>
              <a:rPr lang="en-US" sz="800" dirty="0"/>
              <a:t>Rectangle 6:</a:t>
            </a:r>
          </a:p>
          <a:p>
            <a:pPr marL="171450" indent="-171450">
              <a:lnSpc>
                <a:spcPct val="80000"/>
              </a:lnSpc>
              <a:buFont typeface="Arial" charset="0"/>
              <a:buChar char="•"/>
            </a:pPr>
            <a:r>
              <a:rPr lang="en-US" sz="800" dirty="0"/>
              <a:t>Blank spaces in table: At Q = 0, we can</a:t>
            </a:r>
            <a:r>
              <a:rPr lang="ja-JP" altLang="en-US" sz="800" dirty="0"/>
              <a:t>’</a:t>
            </a:r>
            <a:r>
              <a:rPr lang="en-US" altLang="ja-JP" sz="800" dirty="0"/>
              <a:t>t compute averages since we can</a:t>
            </a:r>
            <a:r>
              <a:rPr lang="ja-JP" altLang="en-US" sz="800" dirty="0"/>
              <a:t>’</a:t>
            </a:r>
            <a:r>
              <a:rPr lang="en-US" altLang="ja-JP" sz="800" dirty="0"/>
              <a:t>t divide by zero.  </a:t>
            </a:r>
          </a:p>
          <a:p>
            <a:pPr marL="171450" indent="-171450">
              <a:lnSpc>
                <a:spcPct val="80000"/>
              </a:lnSpc>
              <a:buFont typeface="Arial" charset="0"/>
              <a:buChar char="•"/>
            </a:pPr>
            <a:r>
              <a:rPr lang="en-US" altLang="ja-JP" sz="800" dirty="0"/>
              <a:t>Also, we can</a:t>
            </a:r>
            <a:r>
              <a:rPr lang="ja-JP" altLang="en-US" sz="800" dirty="0"/>
              <a:t>’</a:t>
            </a:r>
            <a:r>
              <a:rPr lang="en-US" altLang="ja-JP" sz="800" dirty="0"/>
              <a:t>t experience the marginal cost of the zero unit of output, as that doesn’t make sense.</a:t>
            </a:r>
          </a:p>
          <a:p>
            <a:pPr marL="171450" indent="-171450">
              <a:lnSpc>
                <a:spcPct val="80000"/>
              </a:lnSpc>
              <a:buFont typeface="Arial" charset="0"/>
              <a:buChar char="•"/>
            </a:pPr>
            <a:r>
              <a:rPr lang="en-US" altLang="ja-JP" sz="800" dirty="0"/>
              <a:t>In this table, the MC is given directly to the right of the unit. In other words, the marginal cost of the tenth unit is $3.00.</a:t>
            </a:r>
          </a:p>
          <a:p>
            <a:pPr>
              <a:lnSpc>
                <a:spcPct val="80000"/>
              </a:lnSpc>
            </a:pPr>
            <a:endParaRPr lang="en-US" sz="800" dirty="0"/>
          </a:p>
          <a:p>
            <a:pPr>
              <a:lnSpc>
                <a:spcPct val="80000"/>
              </a:lnSpc>
            </a:pPr>
            <a:r>
              <a:rPr lang="en-US" sz="800" dirty="0"/>
              <a:t>Rectangle 7:</a:t>
            </a:r>
          </a:p>
          <a:p>
            <a:pPr marL="171450" indent="-171450">
              <a:lnSpc>
                <a:spcPct val="80000"/>
              </a:lnSpc>
              <a:buFont typeface="Arial" charset="0"/>
              <a:buChar char="•"/>
            </a:pPr>
            <a:r>
              <a:rPr lang="en-US" sz="800" dirty="0"/>
              <a:t>AVC: AVC is U-shaped.  </a:t>
            </a:r>
          </a:p>
          <a:p>
            <a:pPr marL="171450" indent="-171450">
              <a:lnSpc>
                <a:spcPct val="80000"/>
              </a:lnSpc>
              <a:buFont typeface="Arial" charset="0"/>
              <a:buChar char="•"/>
            </a:pPr>
            <a:r>
              <a:rPr lang="en-US" sz="800" dirty="0"/>
              <a:t>It hits the minimum at Q = 60. This is shown in red text, as are the minimums of the other average and marginal curves.</a:t>
            </a:r>
          </a:p>
          <a:p>
            <a:pPr marL="171450" indent="-171450">
              <a:lnSpc>
                <a:spcPct val="80000"/>
              </a:lnSpc>
              <a:buFont typeface="Arial" charset="0"/>
              <a:buChar char="•"/>
            </a:pPr>
            <a:r>
              <a:rPr lang="en-US" sz="800" dirty="0"/>
              <a:t>Mathematically, AVC = TVC ÷ Q.</a:t>
            </a:r>
          </a:p>
          <a:p>
            <a:pPr>
              <a:lnSpc>
                <a:spcPct val="80000"/>
              </a:lnSpc>
            </a:pPr>
            <a:endParaRPr lang="en-US" sz="800" dirty="0"/>
          </a:p>
          <a:p>
            <a:pPr>
              <a:lnSpc>
                <a:spcPct val="80000"/>
              </a:lnSpc>
            </a:pPr>
            <a:r>
              <a:rPr lang="en-US" sz="800" dirty="0"/>
              <a:t>Rectangle 8:</a:t>
            </a:r>
          </a:p>
          <a:p>
            <a:pPr marL="171450" indent="-171450">
              <a:lnSpc>
                <a:spcPct val="80000"/>
              </a:lnSpc>
              <a:buFont typeface="Arial" charset="0"/>
              <a:buChar char="•"/>
            </a:pPr>
            <a:r>
              <a:rPr lang="en-US" sz="800" b="1" dirty="0"/>
              <a:t>AFC:</a:t>
            </a:r>
            <a:r>
              <a:rPr lang="en-US" sz="800" dirty="0"/>
              <a:t> AFC is the only average or marginal curve that is NOT U-shaped.  </a:t>
            </a:r>
          </a:p>
          <a:p>
            <a:pPr marL="171450" indent="-171450">
              <a:lnSpc>
                <a:spcPct val="80000"/>
              </a:lnSpc>
              <a:buFont typeface="Arial" charset="0"/>
              <a:buChar char="•"/>
            </a:pPr>
            <a:r>
              <a:rPr lang="en-US" sz="800" dirty="0"/>
              <a:t>AFC is downward-sloping, and always decreases with higher production levels. Remind students that this is called </a:t>
            </a:r>
            <a:r>
              <a:rPr lang="ja-JP" altLang="en-US" sz="800" dirty="0"/>
              <a:t>“</a:t>
            </a:r>
            <a:r>
              <a:rPr lang="en-US" altLang="ja-JP" sz="800" dirty="0"/>
              <a:t>spreading overhead.</a:t>
            </a:r>
            <a:r>
              <a:rPr lang="ja-JP" altLang="en-US" sz="800" dirty="0"/>
              <a:t>”</a:t>
            </a:r>
            <a:r>
              <a:rPr lang="en-US" altLang="ja-JP" sz="800" dirty="0"/>
              <a:t>  </a:t>
            </a:r>
          </a:p>
          <a:p>
            <a:pPr marL="171450" indent="-171450">
              <a:lnSpc>
                <a:spcPct val="80000"/>
              </a:lnSpc>
              <a:buFont typeface="Arial" charset="0"/>
              <a:buChar char="•"/>
            </a:pPr>
            <a:r>
              <a:rPr lang="en-US" altLang="ja-JP" sz="800" dirty="0"/>
              <a:t>AFC is minimized at the highest output level in this table, Q = 100.</a:t>
            </a:r>
          </a:p>
          <a:p>
            <a:pPr>
              <a:lnSpc>
                <a:spcPct val="80000"/>
              </a:lnSpc>
            </a:pPr>
            <a:endParaRPr lang="en-US" sz="800" dirty="0"/>
          </a:p>
          <a:p>
            <a:pPr>
              <a:lnSpc>
                <a:spcPct val="80000"/>
              </a:lnSpc>
            </a:pPr>
            <a:r>
              <a:rPr lang="en-US" sz="800" dirty="0"/>
              <a:t>Rectangle 9:</a:t>
            </a:r>
          </a:p>
          <a:p>
            <a:pPr marL="171450" indent="-171450">
              <a:lnSpc>
                <a:spcPct val="80000"/>
              </a:lnSpc>
              <a:buFont typeface="Arial" charset="0"/>
              <a:buChar char="•"/>
            </a:pPr>
            <a:r>
              <a:rPr lang="en-US" sz="800" dirty="0"/>
              <a:t>ATC: ATC is U-shaped.  </a:t>
            </a:r>
          </a:p>
          <a:p>
            <a:pPr marL="171450" indent="-171450">
              <a:lnSpc>
                <a:spcPct val="80000"/>
              </a:lnSpc>
              <a:buFont typeface="Arial" charset="0"/>
              <a:buChar char="•"/>
            </a:pPr>
            <a:r>
              <a:rPr lang="en-US" sz="800" dirty="0"/>
              <a:t>Mathematically, it can be found by one of two ways:</a:t>
            </a:r>
          </a:p>
          <a:p>
            <a:pPr lvl="1">
              <a:lnSpc>
                <a:spcPct val="80000"/>
              </a:lnSpc>
              <a:buFontTx/>
              <a:buAutoNum type="arabicPeriod"/>
            </a:pPr>
            <a:r>
              <a:rPr lang="en-US" sz="800" dirty="0"/>
              <a:t> ATC = TC ÷ Q </a:t>
            </a:r>
          </a:p>
          <a:p>
            <a:pPr lvl="1">
              <a:lnSpc>
                <a:spcPct val="80000"/>
              </a:lnSpc>
              <a:buFontTx/>
              <a:buAutoNum type="arabicPeriod"/>
            </a:pPr>
            <a:r>
              <a:rPr lang="en-US" sz="800" dirty="0"/>
              <a:t> ATC = AVC + AFC</a:t>
            </a:r>
          </a:p>
          <a:p>
            <a:pPr>
              <a:lnSpc>
                <a:spcPct val="80000"/>
              </a:lnSpc>
            </a:pPr>
            <a:endParaRPr lang="en-US" sz="800" dirty="0"/>
          </a:p>
          <a:p>
            <a:pPr>
              <a:lnSpc>
                <a:spcPct val="80000"/>
              </a:lnSpc>
            </a:pPr>
            <a:r>
              <a:rPr lang="en-US" sz="800" dirty="0">
                <a:solidFill>
                  <a:srgbClr val="000000"/>
                </a:solidFill>
              </a:rPr>
              <a:t>The minimum ATC is called </a:t>
            </a:r>
            <a:r>
              <a:rPr lang="en-US" sz="800" i="1" dirty="0">
                <a:solidFill>
                  <a:srgbClr val="000000"/>
                </a:solidFill>
              </a:rPr>
              <a:t>efficient scale</a:t>
            </a:r>
            <a:r>
              <a:rPr lang="en-US" sz="800" dirty="0">
                <a:solidFill>
                  <a:srgbClr val="000000"/>
                </a:solidFill>
              </a:rPr>
              <a:t>. A firm will be efficiently producing if average costs are minimized.</a:t>
            </a:r>
          </a:p>
          <a:p>
            <a:pPr>
              <a:lnSpc>
                <a:spcPct val="80000"/>
              </a:lnSpc>
            </a:pPr>
            <a:endParaRPr lang="en-US" sz="800" dirty="0">
              <a:solidFill>
                <a:srgbClr val="000000"/>
              </a:solidFill>
            </a:endParaRPr>
          </a:p>
          <a:p>
            <a:pPr>
              <a:lnSpc>
                <a:spcPct val="80000"/>
              </a:lnSpc>
            </a:pPr>
            <a:r>
              <a:rPr lang="en-US" sz="800" dirty="0"/>
              <a:t>Rectangle 10:</a:t>
            </a:r>
          </a:p>
          <a:p>
            <a:pPr>
              <a:lnSpc>
                <a:spcPct val="80000"/>
              </a:lnSpc>
              <a:buFontTx/>
              <a:buChar char="•"/>
            </a:pPr>
            <a:r>
              <a:rPr lang="en-US" sz="800" dirty="0"/>
              <a:t>MC: MC is U-shaped as well.  </a:t>
            </a:r>
          </a:p>
          <a:p>
            <a:pPr>
              <a:lnSpc>
                <a:spcPct val="80000"/>
              </a:lnSpc>
              <a:buFontTx/>
              <a:buChar char="•"/>
            </a:pPr>
            <a:r>
              <a:rPr lang="en-US" sz="800" dirty="0"/>
              <a:t>Mathematically, MC = ΔTVC ÷ ΔQ, and in this particular table, ΔQ always equals 10. Remind students that </a:t>
            </a:r>
            <a:r>
              <a:rPr lang="en-US" sz="800" dirty="0" err="1"/>
              <a:t>Δ</a:t>
            </a:r>
            <a:r>
              <a:rPr lang="en-US" sz="800" dirty="0"/>
              <a:t> means change.  </a:t>
            </a:r>
          </a:p>
          <a:p>
            <a:pPr>
              <a:lnSpc>
                <a:spcPct val="80000"/>
              </a:lnSpc>
              <a:buFontTx/>
              <a:buChar char="•"/>
            </a:pPr>
            <a:r>
              <a:rPr lang="en-US" sz="800" dirty="0"/>
              <a:t>MC is minimized at Q = 50 and starts to rise after that.  </a:t>
            </a:r>
          </a:p>
          <a:p>
            <a:pPr>
              <a:lnSpc>
                <a:spcPct val="80000"/>
              </a:lnSpc>
              <a:buFontTx/>
              <a:buChar char="•"/>
            </a:pPr>
            <a:r>
              <a:rPr lang="en-US" sz="800" dirty="0"/>
              <a:t>Minimum marginal cost is associated with maximum marginal product.  </a:t>
            </a:r>
          </a:p>
          <a:p>
            <a:pPr>
              <a:lnSpc>
                <a:spcPct val="80000"/>
              </a:lnSpc>
              <a:buFontTx/>
              <a:buChar char="•"/>
            </a:pPr>
            <a:r>
              <a:rPr lang="en-US" sz="800" dirty="0"/>
              <a:t>Increasing marginal cost is associated with diminishing marginal product.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dirty="0"/>
              <a:t>Image: </a:t>
            </a:r>
            <a:r>
              <a:rPr lang="en-US" dirty="0"/>
              <a:t>Animated Figure 8.2A</a:t>
            </a:r>
          </a:p>
          <a:p>
            <a:endParaRPr lang="en-US" b="1" i="1" dirty="0"/>
          </a:p>
          <a:p>
            <a:r>
              <a:rPr lang="en-US" b="1" i="1" dirty="0"/>
              <a:t>Lecture notes:</a:t>
            </a:r>
          </a:p>
          <a:p>
            <a:endParaRPr lang="en-US" b="1" i="1" dirty="0"/>
          </a:p>
          <a:p>
            <a:r>
              <a:rPr lang="en-US" dirty="0"/>
              <a:t>First click: </a:t>
            </a:r>
          </a:p>
          <a:p>
            <a:pPr marL="171450" indent="-171450">
              <a:buFont typeface="Arial" charset="0"/>
              <a:buChar char="•"/>
            </a:pPr>
            <a:r>
              <a:rPr lang="en-US" dirty="0"/>
              <a:t>TVC curve</a:t>
            </a:r>
          </a:p>
          <a:p>
            <a:r>
              <a:rPr lang="en-US" dirty="0"/>
              <a:t>Second click: </a:t>
            </a:r>
          </a:p>
          <a:p>
            <a:pPr marL="171450" indent="-171450">
              <a:buFont typeface="Arial" charset="0"/>
              <a:buChar char="•"/>
            </a:pPr>
            <a:r>
              <a:rPr lang="en-US" dirty="0"/>
              <a:t>TFC line</a:t>
            </a:r>
          </a:p>
          <a:p>
            <a:r>
              <a:rPr lang="en-US" dirty="0"/>
              <a:t>Third click: </a:t>
            </a:r>
          </a:p>
          <a:p>
            <a:pPr marL="171450" indent="-171450">
              <a:buFont typeface="Arial" charset="0"/>
              <a:buChar char="•"/>
            </a:pPr>
            <a:r>
              <a:rPr lang="en-US" dirty="0"/>
              <a:t>TC curve</a:t>
            </a:r>
          </a:p>
          <a:p>
            <a:r>
              <a:rPr lang="en-US" dirty="0"/>
              <a:t>Fourth click: </a:t>
            </a:r>
          </a:p>
          <a:p>
            <a:pPr marL="171450" indent="-171450">
              <a:buFont typeface="Arial" charset="0"/>
              <a:buChar char="•"/>
            </a:pPr>
            <a:r>
              <a:rPr lang="en-US" dirty="0"/>
              <a:t>Inflection point at Q = 50</a:t>
            </a:r>
          </a:p>
          <a:p>
            <a:pPr marL="171450" indent="-171450">
              <a:buFont typeface="Arial" charset="0"/>
              <a:buChar char="•"/>
            </a:pPr>
            <a:r>
              <a:rPr lang="en-US" dirty="0"/>
              <a:t>At first TC rises at a decreasing rate due to gains from specialization. </a:t>
            </a:r>
          </a:p>
          <a:p>
            <a:pPr marL="171450" indent="-171450">
              <a:buFont typeface="Arial" charset="0"/>
              <a:buChar char="•"/>
            </a:pPr>
            <a:r>
              <a:rPr lang="en-US" dirty="0"/>
              <a:t>Eventually diminishing marginal product causes the total cost curve to rise at an increasing rate.</a:t>
            </a:r>
          </a:p>
          <a:p>
            <a:pPr marL="628650" lvl="1" indent="-171450">
              <a:buFont typeface="Arial" charset="0"/>
              <a:buChar char="•"/>
            </a:pPr>
            <a:r>
              <a:rPr lang="en-US" dirty="0"/>
              <a:t>This point in the curve is called an </a:t>
            </a:r>
            <a:r>
              <a:rPr lang="en-US" i="1" dirty="0"/>
              <a:t>inflection point</a:t>
            </a:r>
            <a:r>
              <a:rPr lang="en-US" dirty="0"/>
              <a:t>.</a:t>
            </a:r>
          </a:p>
          <a:p>
            <a:pPr marL="171450" indent="-171450">
              <a:buFont typeface="Arial" charset="0"/>
              <a:buChar char="•"/>
            </a:pPr>
            <a:r>
              <a:rPr lang="en-US" dirty="0"/>
              <a:t>Costs are increasing at a decreasing rate. It then switches to costs increasing at an increasing rate.</a:t>
            </a:r>
          </a:p>
          <a:p>
            <a:pPr marL="171450" indent="-171450">
              <a:buFont typeface="Arial" charset="0"/>
              <a:buChar char="•"/>
            </a:pPr>
            <a:r>
              <a:rPr lang="en-US" dirty="0"/>
              <a:t>Note that the entire curve is still sloped upward, though. More production means more total costs.</a:t>
            </a:r>
          </a:p>
          <a:p>
            <a:pPr marL="171450" indent="-171450">
              <a:buFont typeface="Arial" charset="0"/>
              <a:buChar char="•"/>
            </a:pPr>
            <a:r>
              <a:rPr lang="en-US" dirty="0"/>
              <a:t>Why is the vertical intercept positive (instead of at zero)?  </a:t>
            </a:r>
          </a:p>
          <a:p>
            <a:pPr marL="628650" lvl="1" indent="-171450">
              <a:buFont typeface="Arial" charset="0"/>
              <a:buChar char="•"/>
            </a:pPr>
            <a:r>
              <a:rPr lang="en-US" dirty="0"/>
              <a:t>Because of the existence of fixed costs. Even if Q = 0, you have fixed costs to pay.</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a:lnSpc>
                <a:spcPct val="60000"/>
              </a:lnSpc>
            </a:pPr>
            <a:r>
              <a:rPr lang="en-US" b="1" i="1" dirty="0"/>
              <a:t>Image: </a:t>
            </a:r>
            <a:r>
              <a:rPr lang="en-US" dirty="0"/>
              <a:t>Animated Figure 8.2B</a:t>
            </a:r>
          </a:p>
          <a:p>
            <a:pPr>
              <a:lnSpc>
                <a:spcPct val="60000"/>
              </a:lnSpc>
            </a:pPr>
            <a:endParaRPr lang="en-US" sz="1100" b="1" i="1" dirty="0"/>
          </a:p>
          <a:p>
            <a:pPr>
              <a:lnSpc>
                <a:spcPct val="60000"/>
              </a:lnSpc>
            </a:pPr>
            <a:r>
              <a:rPr lang="en-US" sz="1100" b="1" i="1" dirty="0"/>
              <a:t>Lecture notes:</a:t>
            </a:r>
          </a:p>
          <a:p>
            <a:pPr>
              <a:lnSpc>
                <a:spcPct val="60000"/>
              </a:lnSpc>
            </a:pPr>
            <a:endParaRPr lang="en-US" sz="1100" b="1" i="1" dirty="0"/>
          </a:p>
          <a:p>
            <a:r>
              <a:rPr lang="en-US" sz="1100" dirty="0"/>
              <a:t>First click: </a:t>
            </a:r>
          </a:p>
          <a:p>
            <a:pPr marL="171450" indent="-171450">
              <a:buFont typeface="Arial" charset="0"/>
              <a:buChar char="•"/>
            </a:pPr>
            <a:r>
              <a:rPr lang="en-US" sz="1100" dirty="0"/>
              <a:t>MC curve</a:t>
            </a:r>
          </a:p>
          <a:p>
            <a:pPr marL="171450" indent="-171450">
              <a:buFont typeface="Arial" charset="0"/>
              <a:buChar char="•"/>
            </a:pPr>
            <a:r>
              <a:rPr lang="en-US" sz="1100" dirty="0"/>
              <a:t>Start by explaining the shape of the MC curve. </a:t>
            </a:r>
          </a:p>
          <a:p>
            <a:pPr marL="171450" indent="-171450">
              <a:buFont typeface="Arial" charset="0"/>
              <a:buChar char="•"/>
            </a:pPr>
            <a:r>
              <a:rPr lang="en-US" sz="1100" dirty="0"/>
              <a:t>Note that the MC curve is a “mirror” of the MP curve: </a:t>
            </a:r>
          </a:p>
          <a:p>
            <a:pPr marL="628650" lvl="1" indent="-171450">
              <a:buFont typeface="Arial" charset="0"/>
              <a:buChar char="•"/>
            </a:pPr>
            <a:r>
              <a:rPr lang="en-US" sz="1100" dirty="0"/>
              <a:t>When the MPL is increasing, MCs are decreasing, and when MPL is decreasing MCs are increasing.</a:t>
            </a:r>
          </a:p>
          <a:p>
            <a:pPr marL="628650" lvl="1" indent="-171450">
              <a:buFont typeface="Arial" charset="0"/>
              <a:buChar char="•"/>
            </a:pPr>
            <a:r>
              <a:rPr lang="en-US" sz="1100" dirty="0"/>
              <a:t>So MCs fall due the gains from increased specialization.</a:t>
            </a:r>
          </a:p>
          <a:p>
            <a:pPr marL="628650" lvl="1" indent="-171450">
              <a:buFont typeface="Arial" charset="0"/>
              <a:buChar char="•"/>
            </a:pPr>
            <a:r>
              <a:rPr lang="en-US" sz="1100" dirty="0"/>
              <a:t>When the advantages of continued specialization are overtaken by diminishing marginal product, MCs begin to rise.</a:t>
            </a:r>
          </a:p>
          <a:p>
            <a:r>
              <a:rPr lang="en-US" sz="1100" dirty="0"/>
              <a:t>Second click: </a:t>
            </a:r>
          </a:p>
          <a:p>
            <a:pPr marL="171450" indent="-171450">
              <a:buFont typeface="Arial" charset="0"/>
              <a:buChar char="•"/>
            </a:pPr>
            <a:r>
              <a:rPr lang="en-US" sz="1100" dirty="0"/>
              <a:t>AVC curve</a:t>
            </a:r>
          </a:p>
          <a:p>
            <a:pPr marL="171450" indent="-171450">
              <a:buFont typeface="Arial" charset="0"/>
              <a:buChar char="•"/>
            </a:pPr>
            <a:r>
              <a:rPr lang="en-US" sz="1100" dirty="0"/>
              <a:t>Next, explain the AVC curve.</a:t>
            </a:r>
          </a:p>
          <a:p>
            <a:pPr marL="628650" lvl="1" indent="-171450">
              <a:buFont typeface="Arial" charset="0"/>
              <a:buChar char="•"/>
            </a:pPr>
            <a:r>
              <a:rPr lang="en-US" sz="1100" dirty="0"/>
              <a:t>It is U-shaped, reflecting changes in specialization.</a:t>
            </a:r>
          </a:p>
          <a:p>
            <a:pPr marL="628650" lvl="1" indent="-171450">
              <a:buFont typeface="Arial" charset="0"/>
              <a:buChar char="•"/>
            </a:pPr>
            <a:r>
              <a:rPr lang="en-US" sz="1100" dirty="0"/>
              <a:t>MC curve cuts through the minimum point of the average variable cost (AVC) curve.</a:t>
            </a:r>
          </a:p>
          <a:p>
            <a:pPr marL="628650" lvl="1" indent="-171450">
              <a:buFont typeface="Arial" charset="0"/>
              <a:buChar char="•"/>
            </a:pPr>
            <a:r>
              <a:rPr lang="en-US" sz="1100" dirty="0"/>
              <a:t>Point out to students that this is a mathematical relation.</a:t>
            </a:r>
          </a:p>
          <a:p>
            <a:r>
              <a:rPr lang="en-US" sz="1100" dirty="0"/>
              <a:t>Third click: </a:t>
            </a:r>
          </a:p>
          <a:p>
            <a:pPr marL="171450" indent="-171450">
              <a:buFont typeface="Arial" charset="0"/>
              <a:buChar char="•"/>
            </a:pPr>
            <a:r>
              <a:rPr lang="en-US" sz="1100" dirty="0"/>
              <a:t>Output of 50</a:t>
            </a:r>
          </a:p>
          <a:p>
            <a:pPr marL="628650" lvl="1" indent="-171450">
              <a:buFont typeface="Arial" charset="0"/>
              <a:buChar char="•"/>
            </a:pPr>
            <a:r>
              <a:rPr lang="en-US" sz="1100" dirty="0"/>
              <a:t>At this output, MC &lt; AVC; therefore, AVC must be falling (“the average follows the margin”).</a:t>
            </a:r>
          </a:p>
          <a:p>
            <a:r>
              <a:rPr lang="en-US" sz="1100" dirty="0"/>
              <a:t>Fourth click: </a:t>
            </a:r>
          </a:p>
          <a:p>
            <a:pPr marL="171450" indent="-171450">
              <a:buFont typeface="Arial" charset="0"/>
              <a:buChar char="•"/>
            </a:pPr>
            <a:r>
              <a:rPr lang="en-US" sz="1100" dirty="0"/>
              <a:t>Output of 70</a:t>
            </a:r>
          </a:p>
          <a:p>
            <a:pPr marL="628650" lvl="1" indent="-171450">
              <a:buFont typeface="Arial" charset="0"/>
              <a:buChar char="•"/>
            </a:pPr>
            <a:r>
              <a:rPr lang="en-US" sz="1100" dirty="0"/>
              <a:t>At this output, MC &gt; AVC; therefore, AVC must be rising (“the average follows the margin”).</a:t>
            </a:r>
          </a:p>
          <a:p>
            <a:r>
              <a:rPr lang="en-US" sz="1100" dirty="0"/>
              <a:t>Fifth click: </a:t>
            </a:r>
          </a:p>
          <a:p>
            <a:pPr marL="171450" indent="-171450">
              <a:buFont typeface="Arial" charset="0"/>
              <a:buChar char="•"/>
            </a:pPr>
            <a:r>
              <a:rPr lang="en-US" sz="1100" dirty="0"/>
              <a:t>Output of 60</a:t>
            </a:r>
          </a:p>
          <a:p>
            <a:pPr marL="628650" lvl="1" indent="-171450">
              <a:buFont typeface="Arial" charset="0"/>
              <a:buChar char="•"/>
            </a:pPr>
            <a:r>
              <a:rPr lang="en-US" sz="1100" dirty="0"/>
              <a:t>Therefore, MC = min AVC.</a:t>
            </a:r>
          </a:p>
          <a:p>
            <a:pPr marL="628650" lvl="1" indent="-171450">
              <a:buFontTx/>
              <a:buChar char="•"/>
            </a:pPr>
            <a:endParaRPr lang="en-US" sz="1100" dirty="0"/>
          </a:p>
          <a:p>
            <a:r>
              <a:rPr lang="en-US" sz="1100" dirty="0"/>
              <a:t>You can use next two slides to make sure students understand this, and then refer back to graph after discussing the next two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r>
              <a:rPr lang="en-US" b="1" i="1" dirty="0"/>
              <a:t>Lecture notes:</a:t>
            </a:r>
          </a:p>
          <a:p>
            <a:pPr>
              <a:buFontTx/>
              <a:buChar char="•"/>
            </a:pPr>
            <a:endParaRPr lang="en-US" b="1" i="1" dirty="0"/>
          </a:p>
          <a:p>
            <a:r>
              <a:rPr lang="en-US" dirty="0"/>
              <a:t>The goal of the firm is to maximize its profit (revenue – costs). </a:t>
            </a:r>
          </a:p>
          <a:p>
            <a:endParaRPr lang="en-US" dirty="0"/>
          </a:p>
          <a:p>
            <a:r>
              <a:rPr lang="en-US" dirty="0"/>
              <a:t>To determine the potential profits of a business, the first step is to look at how much it will cost to run it. </a:t>
            </a:r>
          </a:p>
          <a:p>
            <a:pPr marL="171450" indent="-171450">
              <a:buFont typeface="Arial" charset="0"/>
              <a:buChar char="•"/>
            </a:pPr>
            <a:r>
              <a:rPr lang="en-US" dirty="0"/>
              <a:t>Use the mix of inputs to keep costs as low as possible.</a:t>
            </a:r>
          </a:p>
          <a:p>
            <a:endParaRPr lang="en-US" dirty="0"/>
          </a:p>
          <a:p>
            <a:r>
              <a:rPr lang="en-US" dirty="0"/>
              <a:t>Labor: </a:t>
            </a:r>
          </a:p>
          <a:p>
            <a:pPr marL="171450" indent="-171450">
              <a:buFont typeface="Arial" charset="0"/>
              <a:buChar char="•"/>
            </a:pPr>
            <a:r>
              <a:rPr lang="en-US" dirty="0"/>
              <a:t>Workers</a:t>
            </a:r>
          </a:p>
          <a:p>
            <a:pPr marL="171450" indent="-171450">
              <a:buFont typeface="Arial" charset="0"/>
              <a:buChar char="•"/>
            </a:pPr>
            <a:r>
              <a:rPr lang="en-US" dirty="0"/>
              <a:t>Shifts</a:t>
            </a:r>
          </a:p>
          <a:p>
            <a:pPr marL="171450" indent="-171450">
              <a:buFont typeface="Arial" charset="0"/>
              <a:buChar char="•"/>
            </a:pPr>
            <a:r>
              <a:rPr lang="en-US" dirty="0"/>
              <a:t>Wages</a:t>
            </a:r>
          </a:p>
          <a:p>
            <a:pPr>
              <a:buFontTx/>
              <a:buChar char="•"/>
            </a:pPr>
            <a:endParaRPr lang="en-US" dirty="0"/>
          </a:p>
          <a:p>
            <a:pPr marL="0" lvl="1"/>
            <a:r>
              <a:rPr lang="en-US" dirty="0"/>
              <a:t>Capital: </a:t>
            </a:r>
          </a:p>
          <a:p>
            <a:pPr marL="342900" lvl="1" indent="-342900">
              <a:buFont typeface="Arial" charset="0"/>
              <a:buChar char="•"/>
            </a:pPr>
            <a:r>
              <a:rPr lang="en-US" sz="2000" dirty="0"/>
              <a:t>Fryers</a:t>
            </a:r>
          </a:p>
          <a:p>
            <a:pPr marL="342900" lvl="1" indent="-342900">
              <a:buFont typeface="Arial" charset="0"/>
              <a:buChar char="•"/>
            </a:pPr>
            <a:r>
              <a:rPr lang="en-US" sz="2000" dirty="0"/>
              <a:t>Milkshake machines</a:t>
            </a:r>
          </a:p>
          <a:p>
            <a:pPr marL="342900" lvl="1" indent="-342900">
              <a:buFont typeface="Arial" charset="0"/>
              <a:buChar char="•"/>
            </a:pPr>
            <a:r>
              <a:rPr lang="en-US" sz="2000" dirty="0"/>
              <a:t>Cash registers</a:t>
            </a:r>
          </a:p>
          <a:p>
            <a:pPr marL="0" lvl="1">
              <a:buFontTx/>
              <a:buChar char="•"/>
            </a:pPr>
            <a:endParaRPr lang="en-US" sz="2000" dirty="0"/>
          </a:p>
          <a:p>
            <a:pPr marL="0" lvl="1"/>
            <a:r>
              <a:rPr lang="en-US" dirty="0"/>
              <a:t>Other inputs: </a:t>
            </a:r>
          </a:p>
          <a:p>
            <a:pPr marL="342900" lvl="1" indent="-342900">
              <a:buFont typeface="Arial" charset="0"/>
              <a:buChar char="•"/>
            </a:pPr>
            <a:r>
              <a:rPr lang="en-US" sz="2000" dirty="0"/>
              <a:t>Food supplies</a:t>
            </a:r>
          </a:p>
          <a:p>
            <a:pPr marL="342900" lvl="1" indent="-342900">
              <a:buFont typeface="Arial" charset="0"/>
              <a:buChar char="•"/>
            </a:pPr>
            <a:r>
              <a:rPr lang="en-US" sz="2000" dirty="0"/>
              <a:t>Napkins</a:t>
            </a:r>
          </a:p>
          <a:p>
            <a:pPr marL="342900" lvl="1" indent="-342900">
              <a:buFont typeface="Arial" charset="0"/>
              <a:buChar char="•"/>
            </a:pPr>
            <a:r>
              <a:rPr lang="en-US" sz="2000" dirty="0"/>
              <a:t>Tables</a:t>
            </a:r>
          </a:p>
          <a:p>
            <a:pPr marL="0" lvl="1">
              <a:buFontTx/>
              <a:buChar char="•"/>
            </a:pPr>
            <a:endParaRPr lang="en-US" dirty="0"/>
          </a:p>
          <a:p>
            <a:r>
              <a:rPr lang="en-US" dirty="0"/>
              <a:t>Other choices: </a:t>
            </a:r>
          </a:p>
          <a:p>
            <a:pPr marL="171450" indent="-171450">
              <a:buFont typeface="Arial" charset="0"/>
              <a:buChar char="•"/>
            </a:pPr>
            <a:r>
              <a:rPr lang="en-US" dirty="0"/>
              <a:t>Hours/days the restaurant stays open</a:t>
            </a:r>
          </a:p>
          <a:p>
            <a:pPr>
              <a:buFontTx/>
              <a:buChar char="•"/>
            </a:pPr>
            <a:endParaRPr lang="en-US" dirty="0"/>
          </a:p>
          <a:p>
            <a:r>
              <a:rPr lang="en-US" dirty="0"/>
              <a:t>You could introduce the idea that some inputs are complements, while some are substitutes. </a:t>
            </a:r>
          </a:p>
          <a:p>
            <a:pPr marL="171450" indent="-171450">
              <a:buFont typeface="Arial" charset="0"/>
              <a:buChar char="•"/>
            </a:pPr>
            <a:r>
              <a:rPr lang="en-US" dirty="0"/>
              <a:t>Refer to the minimum wage</a:t>
            </a:r>
            <a:r>
              <a:rPr lang="en-US" u="sng" dirty="0"/>
              <a:t>—</a:t>
            </a:r>
            <a:r>
              <a:rPr lang="en-US" dirty="0"/>
              <a:t>as minimum wage increases, fast food restaurants switch to using automated ordering</a:t>
            </a:r>
            <a:r>
              <a:rPr lang="en-US" dirty="0" smtClean="0"/>
              <a:t>.</a:t>
            </a:r>
          </a:p>
          <a:p>
            <a:pPr marL="171450" indent="-171450">
              <a:buFont typeface="Arial" charset="0"/>
              <a:buChar char="•"/>
            </a:pPr>
            <a:endParaRPr lang="en-US" dirty="0" smtClean="0"/>
          </a:p>
          <a:p>
            <a:pPr marL="0" indent="0">
              <a:buFont typeface="Arial" charset="0"/>
              <a:buNone/>
            </a:pPr>
            <a:r>
              <a:rPr lang="en-US" dirty="0" smtClean="0"/>
              <a:t>[McDonald's: Justin Sullivan/Getty Images; coffee: © Lucian </a:t>
            </a:r>
            <a:r>
              <a:rPr lang="en-US" dirty="0" err="1" smtClean="0"/>
              <a:t>Coman</a:t>
            </a:r>
            <a:r>
              <a:rPr lang="en-US" dirty="0" smtClean="0"/>
              <a:t> | </a:t>
            </a:r>
            <a:r>
              <a:rPr lang="en-US" dirty="0" err="1" smtClean="0"/>
              <a:t>Dreamstime.com</a:t>
            </a:r>
            <a:r>
              <a:rPr lang="en-US" dirty="0" smtClean="0"/>
              <a:t>; Carl's Jr.: ZUMA Press/</a:t>
            </a:r>
            <a:r>
              <a:rPr lang="en-US" dirty="0" err="1" smtClean="0"/>
              <a:t>Newscom</a:t>
            </a:r>
            <a:r>
              <a:rPr lang="en-US" dirty="0" smtClean="0"/>
              <a: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dirty="0"/>
              <a:t>Lecture tip:</a:t>
            </a:r>
          </a:p>
          <a:p>
            <a:r>
              <a:rPr lang="en-US" dirty="0"/>
              <a:t>Try to get students to finish the phrases on this slide by leading them through it</a:t>
            </a:r>
            <a:r>
              <a:rPr lang="en-US" dirty="0" smtClean="0"/>
              <a:t>.</a:t>
            </a:r>
          </a:p>
          <a:p>
            <a:endParaRPr lang="en-US" dirty="0" smtClean="0"/>
          </a:p>
          <a:p>
            <a:r>
              <a:rPr lang="en-US" dirty="0" smtClean="0"/>
              <a:t>[library: © </a:t>
            </a:r>
            <a:r>
              <a:rPr lang="en-US" dirty="0" err="1" smtClean="0"/>
              <a:t>Monkeybusi</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a:t>Lecture tip:</a:t>
            </a:r>
          </a:p>
          <a:p>
            <a:r>
              <a:rPr lang="en-US" dirty="0"/>
              <a:t>Try to get students to finish the phrases on this slide by leading them through it.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a:lnSpc>
                <a:spcPct val="60000"/>
              </a:lnSpc>
            </a:pPr>
            <a:r>
              <a:rPr lang="en-US" b="1" i="1" dirty="0"/>
              <a:t>Image: </a:t>
            </a:r>
            <a:r>
              <a:rPr lang="en-US" dirty="0"/>
              <a:t>Animated Figure 8.2B</a:t>
            </a:r>
          </a:p>
          <a:p>
            <a:pPr>
              <a:lnSpc>
                <a:spcPct val="60000"/>
              </a:lnSpc>
            </a:pPr>
            <a:endParaRPr lang="en-US" sz="1100" b="1" i="1" dirty="0"/>
          </a:p>
          <a:p>
            <a:pPr>
              <a:lnSpc>
                <a:spcPct val="60000"/>
              </a:lnSpc>
            </a:pPr>
            <a:r>
              <a:rPr lang="en-US" sz="1100" b="1" i="1" dirty="0"/>
              <a:t>Lecture notes:</a:t>
            </a:r>
          </a:p>
          <a:p>
            <a:endParaRPr lang="en-US" sz="1100" dirty="0"/>
          </a:p>
          <a:p>
            <a:r>
              <a:rPr lang="en-US" sz="1100" dirty="0"/>
              <a:t>First click: </a:t>
            </a:r>
          </a:p>
          <a:p>
            <a:pPr marL="171450" indent="-171450">
              <a:buFont typeface="Arial" charset="0"/>
              <a:buChar char="•"/>
            </a:pPr>
            <a:r>
              <a:rPr lang="en-US" sz="1100" dirty="0"/>
              <a:t>AFC curve</a:t>
            </a:r>
          </a:p>
          <a:p>
            <a:pPr marL="628650" lvl="1" indent="-171450">
              <a:buFont typeface="Arial" charset="0"/>
              <a:buChar char="•"/>
            </a:pPr>
            <a:r>
              <a:rPr lang="en-US" sz="1100" dirty="0"/>
              <a:t>As output increases, AFC falls since it is spreading a fixed cost over larger and larger output.</a:t>
            </a:r>
          </a:p>
          <a:p>
            <a:r>
              <a:rPr lang="en-US" sz="1100" dirty="0"/>
              <a:t>Second click: </a:t>
            </a:r>
          </a:p>
          <a:p>
            <a:pPr marL="171450" indent="-171450">
              <a:buFont typeface="Arial" charset="0"/>
              <a:buChar char="•"/>
            </a:pPr>
            <a:r>
              <a:rPr lang="en-US" sz="1100" dirty="0"/>
              <a:t>ATC curve</a:t>
            </a:r>
          </a:p>
          <a:p>
            <a:pPr marL="628650" lvl="1" indent="-171450">
              <a:buFont typeface="Arial" charset="0"/>
              <a:buChar char="•"/>
            </a:pPr>
            <a:r>
              <a:rPr lang="en-US" sz="1100" dirty="0"/>
              <a:t>Like MC and AVC, the ATC curve is also U-shaped.</a:t>
            </a:r>
          </a:p>
          <a:p>
            <a:pPr marL="628650" lvl="1" indent="-171450">
              <a:buFont typeface="Arial" charset="0"/>
              <a:buChar char="•"/>
            </a:pPr>
            <a:r>
              <a:rPr lang="en-US" sz="1100" dirty="0"/>
              <a:t>Note that the ATC curve and AVC curve get closer together as output increases, since AFC gets smaller and smaller.</a:t>
            </a:r>
          </a:p>
          <a:p>
            <a:pPr marL="628650" lvl="1" indent="-171450">
              <a:buFont typeface="Arial" charset="0"/>
              <a:buChar char="•"/>
            </a:pPr>
            <a:r>
              <a:rPr lang="en-US" sz="1100" dirty="0"/>
              <a:t>Like with the AVC curve, the MC curve intersects the ATC curve at its minimum point.</a:t>
            </a:r>
          </a:p>
          <a:p>
            <a:pPr>
              <a:lnSpc>
                <a:spcPct val="60000"/>
              </a:lnSpc>
            </a:pPr>
            <a:endParaRPr lang="en-US" sz="1100" dirty="0"/>
          </a:p>
          <a:p>
            <a:pPr>
              <a:lnSpc>
                <a:spcPct val="60000"/>
              </a:lnSpc>
            </a:pPr>
            <a:r>
              <a:rPr lang="en-US" sz="1100" dirty="0"/>
              <a:t>It makes sense that variable costs should initially decline as a result of increased specialization. However, at some point the advantages of continued specialization are overtaken by diminishing marginal product. The transition from falling costs to rising costs is of particular interest because as long as costs are declining, the firm will be able to lower its costs by increasing its output.</a:t>
            </a:r>
          </a:p>
          <a:p>
            <a:pPr>
              <a:lnSpc>
                <a:spcPct val="80000"/>
              </a:lnSpc>
            </a:pPr>
            <a:endParaRPr lang="en-US" sz="11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i="1" dirty="0" smtClean="0"/>
              <a:t>Classroom </a:t>
            </a:r>
            <a:r>
              <a:rPr lang="en-US" b="1" i="1" dirty="0"/>
              <a:t>activity: </a:t>
            </a:r>
            <a:r>
              <a:rPr lang="en-US" dirty="0"/>
              <a:t>Think-Pair-Share: Calculating Costs </a:t>
            </a:r>
            <a:r>
              <a:rPr lang="en-US" dirty="0" smtClean="0"/>
              <a:t>(See</a:t>
            </a:r>
            <a:r>
              <a:rPr lang="en-US" baseline="0" dirty="0" smtClean="0"/>
              <a:t> </a:t>
            </a:r>
            <a:r>
              <a:rPr lang="en-US" dirty="0" smtClean="0"/>
              <a:t>Tip </a:t>
            </a:r>
            <a:r>
              <a:rPr lang="en-US" dirty="0"/>
              <a:t>#321)</a:t>
            </a:r>
            <a:endParaRPr lang="en-US" b="1" i="1" dirty="0"/>
          </a:p>
          <a:p>
            <a:pPr marL="171450" indent="-171450">
              <a:buFont typeface="Arial" charset="0"/>
              <a:buChar char="•"/>
            </a:pPr>
            <a:r>
              <a:rPr lang="en-US" dirty="0"/>
              <a:t>Ask students to work together and fill in the table on the slide using cost equations. Give them ~5 minutes to do this. </a:t>
            </a:r>
          </a:p>
          <a:p>
            <a:pPr marL="171450" indent="-171450">
              <a:buFont typeface="Arial" charset="0"/>
              <a:buChar char="•"/>
            </a:pPr>
            <a:r>
              <a:rPr lang="en-US" b="1" dirty="0"/>
              <a:t>Hint for students:</a:t>
            </a:r>
          </a:p>
          <a:p>
            <a:pPr marL="628650" lvl="1" indent="-171450">
              <a:buFont typeface="Arial" charset="0"/>
              <a:buChar char="•"/>
            </a:pPr>
            <a:r>
              <a:rPr lang="en-US" dirty="0"/>
              <a:t>You may to switch around parts of your cost equations to solve this. Instead of adding, you may have to subtract.  Instead of dividing, you may have to multiply.</a:t>
            </a:r>
          </a:p>
          <a:p>
            <a:pPr marL="171450" indent="-171450">
              <a:buFont typeface="Arial" charset="0"/>
              <a:buChar char="•"/>
            </a:pPr>
            <a:r>
              <a:rPr lang="en-US" dirty="0"/>
              <a:t>Tell students there are two columns they can fill out completely right away. Then, it may be best to go row by row.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b="1" i="1" dirty="0"/>
              <a:t>Lecture notes:</a:t>
            </a:r>
          </a:p>
          <a:p>
            <a:endParaRPr lang="en-US" b="1" i="1" dirty="0"/>
          </a:p>
          <a:p>
            <a:r>
              <a:rPr lang="en-US" b="1" i="1" dirty="0"/>
              <a:t>Classroom activity: </a:t>
            </a:r>
            <a:r>
              <a:rPr lang="en-US" dirty="0"/>
              <a:t>Think-Pair-Share: Calculating Costs </a:t>
            </a:r>
            <a:r>
              <a:rPr lang="en-US" dirty="0" smtClean="0"/>
              <a:t>(See Tip </a:t>
            </a:r>
            <a:r>
              <a:rPr lang="en-US" dirty="0"/>
              <a:t>#321)</a:t>
            </a:r>
            <a:endParaRPr lang="en-US" b="1" i="1" dirty="0"/>
          </a:p>
          <a:p>
            <a:pPr marL="171450" indent="-171450">
              <a:buFont typeface="Arial" charset="0"/>
              <a:buChar char="•"/>
            </a:pPr>
            <a:r>
              <a:rPr lang="en-US" dirty="0"/>
              <a:t>Show the completed table to students after they’ve filled out the table on their own.</a:t>
            </a:r>
          </a:p>
          <a:p>
            <a:pPr marL="171450" indent="-171450">
              <a:buFont typeface="Arial" charset="0"/>
              <a:buChar char="•"/>
            </a:pPr>
            <a:r>
              <a:rPr lang="en-US" dirty="0"/>
              <a:t>Here is a good </a:t>
            </a:r>
            <a:r>
              <a:rPr lang="ja-JP" altLang="en-US" dirty="0"/>
              <a:t>“</a:t>
            </a:r>
            <a:r>
              <a:rPr lang="en-US" altLang="ja-JP" dirty="0"/>
              <a:t>order</a:t>
            </a:r>
            <a:r>
              <a:rPr lang="ja-JP" altLang="en-US" dirty="0"/>
              <a:t>”</a:t>
            </a:r>
            <a:r>
              <a:rPr lang="en-US" altLang="ja-JP" dirty="0"/>
              <a:t> to fill out the table:</a:t>
            </a:r>
          </a:p>
          <a:p>
            <a:pPr lvl="1">
              <a:buFontTx/>
              <a:buAutoNum type="arabicPeriod"/>
            </a:pPr>
            <a:r>
              <a:rPr lang="en-US" dirty="0"/>
              <a:t> When output is zero, TVC is zero. </a:t>
            </a:r>
          </a:p>
          <a:p>
            <a:pPr lvl="2">
              <a:buFontTx/>
              <a:buAutoNum type="arabicPeriod"/>
            </a:pPr>
            <a:r>
              <a:rPr lang="en-US" dirty="0">
                <a:ea typeface="MS PGothic" pitchFamily="34" charset="-128"/>
                <a:cs typeface="MS PGothic" pitchFamily="34" charset="-128"/>
              </a:rPr>
              <a:t>Fill in that zero.</a:t>
            </a:r>
          </a:p>
          <a:p>
            <a:pPr lvl="1">
              <a:buFontTx/>
              <a:buAutoNum type="arabicPeriod"/>
            </a:pPr>
            <a:r>
              <a:rPr lang="en-US" dirty="0"/>
              <a:t> TVC + TFC = TC, so TFC = 720 when Q =0.</a:t>
            </a:r>
          </a:p>
          <a:p>
            <a:pPr lvl="1">
              <a:buFontTx/>
              <a:buAutoNum type="arabicPeriod"/>
            </a:pPr>
            <a:r>
              <a:rPr lang="en-US" dirty="0"/>
              <a:t> TFC is always 720. </a:t>
            </a:r>
          </a:p>
          <a:p>
            <a:pPr lvl="2">
              <a:buFontTx/>
              <a:buAutoNum type="arabicPeriod"/>
            </a:pPr>
            <a:r>
              <a:rPr lang="en-US" dirty="0">
                <a:ea typeface="MS PGothic" pitchFamily="34" charset="-128"/>
                <a:cs typeface="MS PGothic" pitchFamily="34" charset="-128"/>
              </a:rPr>
              <a:t>Fill in that whole column.</a:t>
            </a:r>
          </a:p>
          <a:p>
            <a:pPr lvl="1">
              <a:buFontTx/>
              <a:buAutoNum type="arabicPeriod"/>
            </a:pPr>
            <a:r>
              <a:rPr lang="en-US" dirty="0"/>
              <a:t> We can now find AFC easily by dividing TFC by Q in each row. </a:t>
            </a:r>
          </a:p>
          <a:p>
            <a:pPr lvl="2">
              <a:buFontTx/>
              <a:buAutoNum type="arabicPeriod"/>
            </a:pPr>
            <a:r>
              <a:rPr lang="en-US" dirty="0">
                <a:ea typeface="MS PGothic" pitchFamily="34" charset="-128"/>
                <a:cs typeface="MS PGothic" pitchFamily="34" charset="-128"/>
              </a:rPr>
              <a:t>Fill in the whole AFC column.</a:t>
            </a:r>
          </a:p>
          <a:p>
            <a:pPr lvl="1">
              <a:buFontTx/>
              <a:buAutoNum type="arabicPeriod"/>
            </a:pPr>
            <a:r>
              <a:rPr lang="en-US" dirty="0"/>
              <a:t> Fill out row Q = 1. TC is the sum, TC = 727. </a:t>
            </a:r>
          </a:p>
          <a:p>
            <a:pPr lvl="2">
              <a:buFontTx/>
              <a:buAutoNum type="arabicPeriod"/>
            </a:pPr>
            <a:r>
              <a:rPr lang="en-US" dirty="0">
                <a:ea typeface="MS PGothic" pitchFamily="34" charset="-128"/>
                <a:cs typeface="MS PGothic" pitchFamily="34" charset="-128"/>
              </a:rPr>
              <a:t>Divide to find the averages. </a:t>
            </a:r>
          </a:p>
          <a:p>
            <a:pPr lvl="2">
              <a:buFontTx/>
              <a:buAutoNum type="arabicPeriod"/>
            </a:pPr>
            <a:r>
              <a:rPr lang="en-US" dirty="0">
                <a:ea typeface="MS PGothic" pitchFamily="34" charset="-128"/>
                <a:cs typeface="MS PGothic" pitchFamily="34" charset="-128"/>
              </a:rPr>
              <a:t>MC = 7 since our costs increased by 7 when we increased output by 1. </a:t>
            </a:r>
          </a:p>
          <a:p>
            <a:pPr lvl="2">
              <a:buFontTx/>
              <a:buAutoNum type="arabicPeriod"/>
            </a:pPr>
            <a:r>
              <a:rPr lang="en-US" dirty="0">
                <a:ea typeface="MS PGothic" pitchFamily="34" charset="-128"/>
                <a:cs typeface="MS PGothic" pitchFamily="34" charset="-128"/>
              </a:rPr>
              <a:t>∆Q in this table is 1 (this should be easy division and intuition).</a:t>
            </a:r>
          </a:p>
          <a:p>
            <a:pPr lvl="1">
              <a:buFontTx/>
              <a:buAutoNum type="arabicPeriod"/>
            </a:pPr>
            <a:r>
              <a:rPr lang="en-US" dirty="0"/>
              <a:t> Fill out row Q = 2. </a:t>
            </a:r>
          </a:p>
          <a:p>
            <a:pPr lvl="2">
              <a:buFontTx/>
              <a:buAutoNum type="arabicPeriod"/>
            </a:pPr>
            <a:r>
              <a:rPr lang="en-US" dirty="0">
                <a:ea typeface="MS PGothic" pitchFamily="34" charset="-128"/>
                <a:cs typeface="MS PGothic" pitchFamily="34" charset="-128"/>
              </a:rPr>
              <a:t>TVC must be 20. </a:t>
            </a:r>
          </a:p>
          <a:p>
            <a:pPr lvl="2">
              <a:buFontTx/>
              <a:buAutoNum type="arabicPeriod"/>
            </a:pPr>
            <a:r>
              <a:rPr lang="en-US" dirty="0">
                <a:ea typeface="MS PGothic" pitchFamily="34" charset="-128"/>
                <a:cs typeface="MS PGothic" pitchFamily="34" charset="-128"/>
              </a:rPr>
              <a:t>Divide to find the averages. </a:t>
            </a:r>
          </a:p>
          <a:p>
            <a:pPr lvl="2">
              <a:buFontTx/>
              <a:buAutoNum type="arabicPeriod"/>
            </a:pPr>
            <a:r>
              <a:rPr lang="en-US" dirty="0">
                <a:ea typeface="MS PGothic" pitchFamily="34" charset="-128"/>
                <a:cs typeface="MS PGothic" pitchFamily="34" charset="-128"/>
              </a:rPr>
              <a:t>MC = 13.</a:t>
            </a:r>
          </a:p>
          <a:p>
            <a:pPr lvl="1">
              <a:buFontTx/>
              <a:buAutoNum type="arabicPeriod"/>
            </a:pPr>
            <a:r>
              <a:rPr lang="en-US" dirty="0"/>
              <a:t> In row Q = 3, we can find ATC first by adding AVC and AFC.  </a:t>
            </a:r>
          </a:p>
          <a:p>
            <a:pPr lvl="2">
              <a:buFontTx/>
              <a:buAutoNum type="arabicPeriod"/>
            </a:pPr>
            <a:r>
              <a:rPr lang="en-US" dirty="0">
                <a:ea typeface="MS PGothic" pitchFamily="34" charset="-128"/>
                <a:cs typeface="MS PGothic" pitchFamily="34" charset="-128"/>
              </a:rPr>
              <a:t>ATC = 255.  </a:t>
            </a:r>
          </a:p>
          <a:p>
            <a:pPr lvl="2">
              <a:buFontTx/>
              <a:buAutoNum type="arabicPeriod"/>
            </a:pPr>
            <a:r>
              <a:rPr lang="en-US" dirty="0">
                <a:ea typeface="MS PGothic" pitchFamily="34" charset="-128"/>
                <a:cs typeface="MS PGothic" pitchFamily="34" charset="-128"/>
              </a:rPr>
              <a:t>Then, we can multiply the averages by Q = 3 to get the totals, so MC = 25.</a:t>
            </a:r>
          </a:p>
          <a:p>
            <a:pPr lvl="1">
              <a:buFontTx/>
              <a:buAutoNum type="arabicPeriod"/>
            </a:pPr>
            <a:r>
              <a:rPr lang="en-US" dirty="0"/>
              <a:t> In row Q = 4, find AVC by subtracting AFC from ATC.  </a:t>
            </a:r>
          </a:p>
          <a:p>
            <a:pPr lvl="2">
              <a:buFontTx/>
              <a:buAutoNum type="arabicPeriod"/>
            </a:pPr>
            <a:r>
              <a:rPr lang="en-US" dirty="0">
                <a:ea typeface="MS PGothic" pitchFamily="34" charset="-128"/>
                <a:cs typeface="MS PGothic" pitchFamily="34" charset="-128"/>
              </a:rPr>
              <a:t>AVC = 22. </a:t>
            </a:r>
          </a:p>
          <a:p>
            <a:pPr lvl="2">
              <a:buFontTx/>
              <a:buAutoNum type="arabicPeriod"/>
            </a:pPr>
            <a:r>
              <a:rPr lang="en-US" dirty="0">
                <a:ea typeface="MS PGothic" pitchFamily="34" charset="-128"/>
                <a:cs typeface="MS PGothic" pitchFamily="34" charset="-128"/>
              </a:rPr>
              <a:t>Then, multiply to find totals.  </a:t>
            </a:r>
          </a:p>
          <a:p>
            <a:pPr lvl="2">
              <a:buFontTx/>
              <a:buAutoNum type="arabicPeriod"/>
            </a:pPr>
            <a:r>
              <a:rPr lang="en-US" dirty="0">
                <a:ea typeface="MS PGothic" pitchFamily="34" charset="-128"/>
                <a:cs typeface="MS PGothic" pitchFamily="34" charset="-128"/>
              </a:rPr>
              <a:t>Subtract current TVC from previous TVC to get MC = 43.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b="1" i="1" dirty="0"/>
              <a:t>Clicker </a:t>
            </a:r>
            <a:r>
              <a:rPr lang="en-US" b="1" i="1" dirty="0" smtClean="0"/>
              <a:t>question:</a:t>
            </a:r>
            <a:endParaRPr lang="en-US" dirty="0"/>
          </a:p>
          <a:p>
            <a:r>
              <a:rPr lang="en-US" dirty="0"/>
              <a:t>Correct answer: D, U-shaped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r>
              <a:rPr lang="en-US" b="1" i="1" dirty="0"/>
              <a:t>Clicker </a:t>
            </a:r>
            <a:r>
              <a:rPr lang="en-US" b="1" i="1" dirty="0" smtClean="0"/>
              <a:t>question:</a:t>
            </a:r>
          </a:p>
          <a:p>
            <a:r>
              <a:rPr lang="en-US" dirty="0" smtClean="0"/>
              <a:t>Correct </a:t>
            </a:r>
            <a:r>
              <a:rPr lang="en-US" dirty="0"/>
              <a:t>answer: D, The TFC and AFC will not change.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r>
              <a:rPr lang="en-US" b="1" i="1" dirty="0"/>
              <a:t>“Economics in the Media” Slide</a:t>
            </a:r>
            <a:endParaRPr lang="en-US"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 </a:t>
            </a:r>
          </a:p>
          <a:p>
            <a:pPr marL="171450" indent="-171450">
              <a:buFont typeface="Arial" charset="0"/>
              <a:buChar char="•"/>
            </a:pPr>
            <a:r>
              <a:rPr lang="en-US" dirty="0"/>
              <a:t>Variable costs</a:t>
            </a:r>
          </a:p>
          <a:p>
            <a:pPr marL="171450" indent="-171450">
              <a:buFont typeface="Arial" charset="0"/>
              <a:buChar char="•"/>
            </a:pPr>
            <a:r>
              <a:rPr lang="en-US" dirty="0"/>
              <a:t>Fixed costs</a:t>
            </a:r>
          </a:p>
          <a:p>
            <a:pPr>
              <a:buFontTx/>
              <a:buChar char="•"/>
            </a:pPr>
            <a:endParaRPr lang="en-US" i="1" dirty="0"/>
          </a:p>
          <a:p>
            <a:r>
              <a:rPr lang="en-US" dirty="0"/>
              <a:t>You can follow up this clip by asking students these questions:</a:t>
            </a:r>
          </a:p>
          <a:p>
            <a:pPr marL="171450" indent="-171450">
              <a:buFont typeface="Arial" charset="0"/>
              <a:buChar char="•"/>
            </a:pPr>
            <a:r>
              <a:rPr lang="en-US" dirty="0"/>
              <a:t>What are Michael’s fixed costs? His variable costs?</a:t>
            </a:r>
          </a:p>
          <a:p>
            <a:pPr marL="171450" indent="-171450">
              <a:buFont typeface="Arial" charset="0"/>
              <a:buChar char="•"/>
            </a:pPr>
            <a:r>
              <a:rPr lang="en-US" dirty="0"/>
              <a:t>Is hiring essential employees and not paying benefits sustainable? </a:t>
            </a:r>
          </a:p>
          <a:p>
            <a:pPr marL="171450" indent="-171450">
              <a:buFont typeface="Arial" charset="0"/>
              <a:buChar char="•"/>
            </a:pPr>
            <a:r>
              <a:rPr lang="en-US" dirty="0"/>
              <a:t>Is it better to have more costs but have more loyal employees?</a:t>
            </a:r>
            <a:endParaRPr lang="en-US" dirty="0">
              <a:latin typeface="Arial" pitchFamily="-107" charset="0"/>
            </a:endParaRPr>
          </a:p>
          <a:p>
            <a:pPr marL="628650" lvl="1" indent="-171450">
              <a:buFontTx/>
              <a:buChar cha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en-US" b="1" i="1" dirty="0"/>
              <a:t>“Economics in the Media” Slide</a:t>
            </a:r>
            <a:endParaRPr lang="en-US" dirty="0"/>
          </a:p>
          <a:p>
            <a:r>
              <a:rPr lang="en-US" b="1" i="1" dirty="0"/>
              <a:t> </a:t>
            </a:r>
            <a:endParaRPr lang="en-US" dirty="0"/>
          </a:p>
          <a:p>
            <a:r>
              <a:rPr lang="en-US" b="1" i="1" dirty="0"/>
              <a:t>Lecture tip: </a:t>
            </a:r>
            <a:endParaRPr lang="en-US" dirty="0"/>
          </a:p>
          <a:p>
            <a:r>
              <a:rPr lang="en-US" dirty="0"/>
              <a:t>The clip mentioned on the slide can be found in the Interactive Instructor’s Guide. Access the direct link by clicking the icon in the PowerPoint above. </a:t>
            </a:r>
          </a:p>
          <a:p>
            <a:endParaRPr lang="en-US" i="1" dirty="0"/>
          </a:p>
          <a:p>
            <a:r>
              <a:rPr lang="en-US" dirty="0"/>
              <a:t>The key concepts covered in this clip are: </a:t>
            </a:r>
          </a:p>
          <a:p>
            <a:pPr marL="171450" indent="-171450">
              <a:buFont typeface="Arial" charset="0"/>
              <a:buChar char="•"/>
            </a:pPr>
            <a:r>
              <a:rPr lang="en-US" dirty="0"/>
              <a:t>Variable costs</a:t>
            </a:r>
          </a:p>
          <a:p>
            <a:pPr marL="171450" indent="-171450">
              <a:buFont typeface="Arial" charset="0"/>
              <a:buChar char="•"/>
            </a:pPr>
            <a:r>
              <a:rPr lang="en-US" dirty="0"/>
              <a:t>Fixed costs</a:t>
            </a:r>
          </a:p>
          <a:p>
            <a:pPr>
              <a:buFontTx/>
              <a:buChar char="•"/>
            </a:pPr>
            <a:endParaRPr lang="en-US" dirty="0"/>
          </a:p>
          <a:p>
            <a:r>
              <a:rPr lang="en-US" dirty="0"/>
              <a:t>You can follow up this clip by asking students these questions:</a:t>
            </a:r>
          </a:p>
          <a:p>
            <a:pPr marL="171450" indent="-171450">
              <a:buFont typeface="Arial" charset="0"/>
              <a:buChar char="•"/>
            </a:pPr>
            <a:r>
              <a:rPr lang="en-US" dirty="0"/>
              <a:t>What is Homer’s fixed cost of getting cable? His variable cost?</a:t>
            </a:r>
          </a:p>
          <a:p>
            <a:pPr marL="171450" indent="-171450">
              <a:buFont typeface="Arial" charset="0"/>
              <a:buChar char="•"/>
            </a:pPr>
            <a:r>
              <a:rPr lang="en-US" dirty="0"/>
              <a:t>What does this clip say about economic incentives and stealing?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So far, in the short run, the firm can hire more workers, but the amount of capital was fixed.</a:t>
            </a:r>
          </a:p>
          <a:p>
            <a:pPr marL="171450" indent="-171450">
              <a:buFont typeface="Arial" charset="0"/>
              <a:buChar char="•"/>
            </a:pPr>
            <a:r>
              <a:rPr lang="en-US" dirty="0"/>
              <a:t>For example, McDonald’s can hire more workers and stay open longer hours, but the size of the restaurant and the number of fryers are fixed.</a:t>
            </a:r>
          </a:p>
          <a:p>
            <a:pPr>
              <a:buFontTx/>
              <a:buChar char="•"/>
            </a:pPr>
            <a:endParaRPr lang="en-US" dirty="0"/>
          </a:p>
          <a:p>
            <a:r>
              <a:rPr lang="en-US" dirty="0"/>
              <a:t>Now, in the long run, the firm can adjust capital and labor.</a:t>
            </a:r>
          </a:p>
          <a:p>
            <a:pPr marL="171450" indent="-171450">
              <a:buFont typeface="Arial" charset="0"/>
              <a:buChar char="•"/>
            </a:pPr>
            <a:r>
              <a:rPr lang="en-US" dirty="0"/>
              <a:t>McDonald’s can increase the size of the restaurant, add more drive-through lanes, and so on.</a:t>
            </a:r>
          </a:p>
          <a:p>
            <a:pPr>
              <a:buFontTx/>
              <a:buChar char="•"/>
            </a:pPr>
            <a:endParaRPr lang="en-US" dirty="0"/>
          </a:p>
          <a:p>
            <a:r>
              <a:rPr lang="en-US" dirty="0"/>
              <a:t>It is important to note to students that the reasons why long-run costs change are not the same as the reasons why short-run costs change.</a:t>
            </a:r>
          </a:p>
          <a:p>
            <a:pPr marL="171450" indent="-171450">
              <a:buFont typeface="Arial" charset="0"/>
              <a:buChar char="•"/>
            </a:pPr>
            <a:r>
              <a:rPr lang="en-US" dirty="0"/>
              <a:t>Short-run costs reflect marginal product of labor.</a:t>
            </a:r>
          </a:p>
          <a:p>
            <a:pPr marL="171450" indent="-171450">
              <a:buFont typeface="Arial" charset="0"/>
              <a:buChar char="•"/>
            </a:pPr>
            <a:r>
              <a:rPr lang="en-US" dirty="0"/>
              <a:t>Long-run cost reflect scale economies.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Assuming a firm just sells one product at the same price, TR = P * Q.</a:t>
            </a:r>
          </a:p>
          <a:p>
            <a:pPr marL="171450" indent="-171450">
              <a:buFont typeface="Arial" charset="0"/>
              <a:buChar char="•"/>
            </a:pPr>
            <a:r>
              <a:rPr lang="en-US" dirty="0"/>
              <a:t>If you sell 10,000 burgers at $4 per burger: TR = $40,000</a:t>
            </a:r>
          </a:p>
          <a:p>
            <a:pPr marL="171450" indent="-171450">
              <a:buFont typeface="Arial" charset="0"/>
              <a:buChar char="•"/>
            </a:pPr>
            <a:r>
              <a:rPr lang="en-US" dirty="0"/>
              <a:t>Think of revenues as the money in your cash register at the end of the day. You count up all that money, but you don</a:t>
            </a:r>
            <a:r>
              <a:rPr lang="ja-JP" altLang="en-US" dirty="0"/>
              <a:t>’</a:t>
            </a:r>
            <a:r>
              <a:rPr lang="en-US" altLang="ja-JP" dirty="0"/>
              <a:t>t get to keep it all. You have to pay your workers and other bills.</a:t>
            </a:r>
          </a:p>
          <a:p>
            <a:pPr marL="171450" indent="-171450">
              <a:buFont typeface="Arial" charset="0"/>
              <a:buChar char="•"/>
            </a:pPr>
            <a:r>
              <a:rPr lang="en-US" dirty="0"/>
              <a:t>If you still have money left over, that is profit. If you can</a:t>
            </a:r>
            <a:r>
              <a:rPr lang="ja-JP" altLang="en-US" dirty="0"/>
              <a:t>’</a:t>
            </a:r>
            <a:r>
              <a:rPr lang="en-US" altLang="ja-JP" dirty="0"/>
              <a:t>t cover all your expenses, you have losses.</a:t>
            </a:r>
            <a:endParaRPr lang="en-US" dirty="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a:lnSpc>
                <a:spcPct val="90000"/>
              </a:lnSpc>
            </a:pPr>
            <a:r>
              <a:rPr lang="en-US" sz="1000" b="1" i="1" dirty="0"/>
              <a:t>Lecture notes:</a:t>
            </a:r>
          </a:p>
          <a:p>
            <a:pPr>
              <a:lnSpc>
                <a:spcPct val="90000"/>
              </a:lnSpc>
              <a:buFontTx/>
              <a:buChar char="•"/>
            </a:pPr>
            <a:endParaRPr lang="en-US" sz="1000" dirty="0"/>
          </a:p>
          <a:p>
            <a:pPr>
              <a:lnSpc>
                <a:spcPct val="90000"/>
              </a:lnSpc>
            </a:pPr>
            <a:r>
              <a:rPr lang="en-US" sz="1000" dirty="0"/>
              <a:t>Although it isn’t explained this way in the text, you could explain the three types of scale to your students using the following tips:</a:t>
            </a:r>
          </a:p>
          <a:p>
            <a:pPr marL="171450" indent="-171450">
              <a:lnSpc>
                <a:spcPct val="90000"/>
              </a:lnSpc>
              <a:buFont typeface="Arial" charset="0"/>
              <a:buChar char="•"/>
            </a:pPr>
            <a:r>
              <a:rPr lang="en-US" sz="1000" dirty="0"/>
              <a:t>Economies of scale or </a:t>
            </a:r>
            <a:r>
              <a:rPr lang="en-US" sz="1000" i="1" dirty="0"/>
              <a:t>increasing returns to scale</a:t>
            </a:r>
          </a:p>
          <a:p>
            <a:pPr marL="628650" lvl="1" indent="-171450">
              <a:lnSpc>
                <a:spcPct val="90000"/>
              </a:lnSpc>
              <a:buFont typeface="Arial" charset="0"/>
              <a:buChar char="•"/>
            </a:pPr>
            <a:r>
              <a:rPr lang="en-US" sz="1000" dirty="0"/>
              <a:t>If a firm doubles the amount of all inputs, output increases by </a:t>
            </a:r>
            <a:r>
              <a:rPr lang="en-US" sz="1000" i="1" dirty="0"/>
              <a:t>more</a:t>
            </a:r>
            <a:r>
              <a:rPr lang="en-US" sz="1000" dirty="0"/>
              <a:t> than double.</a:t>
            </a:r>
          </a:p>
          <a:p>
            <a:pPr marL="628650" lvl="1" indent="-171450">
              <a:lnSpc>
                <a:spcPct val="90000"/>
              </a:lnSpc>
              <a:buFont typeface="Arial" charset="0"/>
              <a:buChar char="•"/>
            </a:pPr>
            <a:r>
              <a:rPr lang="en-US" sz="1000" dirty="0"/>
              <a:t>Therefore, long-run AC must fall. </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Increased specialization, lower input costs since you can buy in bulk, use of more efficient machinery</a:t>
            </a:r>
          </a:p>
          <a:p>
            <a:pPr marL="171450" indent="-171450">
              <a:lnSpc>
                <a:spcPct val="90000"/>
              </a:lnSpc>
              <a:buFont typeface="Arial" charset="0"/>
              <a:buChar char="•"/>
            </a:pPr>
            <a:r>
              <a:rPr lang="en-US" sz="1000" dirty="0"/>
              <a:t>Diseconomies of scale or </a:t>
            </a:r>
            <a:r>
              <a:rPr lang="en-US" sz="1000" i="1" dirty="0"/>
              <a:t>decreasing returns to scale</a:t>
            </a:r>
          </a:p>
          <a:p>
            <a:pPr marL="628650" lvl="1" indent="-171450">
              <a:lnSpc>
                <a:spcPct val="90000"/>
              </a:lnSpc>
              <a:buFont typeface="Arial" charset="0"/>
              <a:buChar char="•"/>
            </a:pPr>
            <a:r>
              <a:rPr lang="en-US" sz="1000" dirty="0"/>
              <a:t>If a firm doubles the amount of all inputs, output increases by </a:t>
            </a:r>
            <a:r>
              <a:rPr lang="en-US" sz="1000" i="1" dirty="0"/>
              <a:t>less</a:t>
            </a:r>
            <a:r>
              <a:rPr lang="en-US" sz="1000" dirty="0"/>
              <a:t> than double.</a:t>
            </a:r>
          </a:p>
          <a:p>
            <a:pPr marL="628650" lvl="1" indent="-171450">
              <a:lnSpc>
                <a:spcPct val="90000"/>
              </a:lnSpc>
              <a:buFont typeface="Arial" charset="0"/>
              <a:buChar char="•"/>
            </a:pPr>
            <a:r>
              <a:rPr lang="en-US" sz="1000" dirty="0"/>
              <a:t>Therefore, long-run AC must rise.</a:t>
            </a:r>
          </a:p>
          <a:p>
            <a:pPr marL="1314450" lvl="2" indent="-171450">
              <a:lnSpc>
                <a:spcPct val="90000"/>
              </a:lnSpc>
              <a:buFont typeface="Arial" charset="0"/>
              <a:buChar char="•"/>
            </a:pPr>
            <a:r>
              <a:rPr lang="en-US" sz="1000" dirty="0">
                <a:ea typeface="ヒラギノ角ゴ Pro W3" pitchFamily="-107" charset="-128"/>
                <a:cs typeface="ヒラギノ角ゴ Pro W3" pitchFamily="-107" charset="-128"/>
              </a:rPr>
              <a:t>Coordination problems increase as size of firm increases</a:t>
            </a:r>
          </a:p>
          <a:p>
            <a:pPr marL="171450" indent="-171450">
              <a:lnSpc>
                <a:spcPct val="90000"/>
              </a:lnSpc>
              <a:buFont typeface="Arial" charset="0"/>
              <a:buChar char="•"/>
            </a:pPr>
            <a:r>
              <a:rPr lang="en-US" sz="1000" i="1" dirty="0"/>
              <a:t>Constant returns to scale</a:t>
            </a:r>
          </a:p>
          <a:p>
            <a:pPr marL="628650" lvl="1" indent="-171450">
              <a:lnSpc>
                <a:spcPct val="90000"/>
              </a:lnSpc>
              <a:buFont typeface="Arial" charset="0"/>
              <a:buChar char="•"/>
            </a:pPr>
            <a:r>
              <a:rPr lang="en-US" sz="1000" dirty="0"/>
              <a:t>If a firm doubles the amount all inputs, output doubles.</a:t>
            </a:r>
          </a:p>
          <a:p>
            <a:pPr marL="628650" lvl="1" indent="-171450">
              <a:lnSpc>
                <a:spcPct val="90000"/>
              </a:lnSpc>
              <a:buFont typeface="Arial" charset="0"/>
              <a:buChar char="•"/>
            </a:pPr>
            <a:r>
              <a:rPr lang="en-US" sz="1000" dirty="0"/>
              <a:t>Therefore, long-run AC must be constant.</a:t>
            </a:r>
          </a:p>
          <a:p>
            <a:pPr marL="628650" lvl="1" indent="-171450">
              <a:lnSpc>
                <a:spcPct val="90000"/>
              </a:lnSpc>
              <a:buFontTx/>
              <a:buChar char="•"/>
            </a:pPr>
            <a:endParaRPr lang="en-US" sz="1000" dirty="0"/>
          </a:p>
          <a:p>
            <a:pPr marL="628650" lvl="1" indent="-171450">
              <a:lnSpc>
                <a:spcPct val="90000"/>
              </a:lnSpc>
            </a:pPr>
            <a:r>
              <a:rPr lang="en-US" sz="1000" dirty="0"/>
              <a:t> </a:t>
            </a:r>
          </a:p>
          <a:p>
            <a:pPr>
              <a:lnSpc>
                <a:spcPct val="90000"/>
              </a:lnSpc>
            </a:pPr>
            <a:endParaRPr lang="en-US" sz="10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r>
              <a:rPr lang="en-US" sz="1000" b="1" i="1" dirty="0"/>
              <a:t>Image: </a:t>
            </a:r>
            <a:r>
              <a:rPr lang="en-US" sz="1000" dirty="0"/>
              <a:t>Figure 8.3</a:t>
            </a:r>
          </a:p>
          <a:p>
            <a:endParaRPr lang="en-US" sz="1000" b="1" i="1" dirty="0"/>
          </a:p>
          <a:p>
            <a:r>
              <a:rPr lang="en-US" sz="1000" b="1" i="1" dirty="0"/>
              <a:t>Lecture notes:</a:t>
            </a:r>
          </a:p>
          <a:p>
            <a:endParaRPr lang="en-US" sz="1000" dirty="0"/>
          </a:p>
          <a:p>
            <a:r>
              <a:rPr lang="en-US" sz="1000" dirty="0"/>
              <a:t>Note that the LRAC curve is a “composite” of all the SRATC cost curves.</a:t>
            </a:r>
          </a:p>
          <a:p>
            <a:pPr marL="171450" indent="-171450">
              <a:buFont typeface="Arial" charset="0"/>
              <a:buChar char="•"/>
            </a:pPr>
            <a:r>
              <a:rPr lang="en-US" sz="1000" dirty="0"/>
              <a:t>Each SRATC corresponds to a different amount of the fixed input (different size firm).</a:t>
            </a:r>
          </a:p>
          <a:p>
            <a:pPr marL="171450" indent="-171450">
              <a:buFont typeface="Arial" charset="0"/>
              <a:buChar char="•"/>
            </a:pPr>
            <a:r>
              <a:rPr lang="en-US" sz="1000" dirty="0"/>
              <a:t>For any level of output, there are multiple short-run cost curves to pick from, but the firm would want to choose one with the lowest average cost</a:t>
            </a:r>
            <a:r>
              <a:rPr lang="en-US" sz="1000" dirty="0" smtClean="0"/>
              <a:t>.</a:t>
            </a:r>
          </a:p>
          <a:p>
            <a:pPr marL="171450" indent="-171450">
              <a:buFont typeface="Arial" charset="0"/>
              <a:buChar char="•"/>
            </a:pPr>
            <a:endParaRPr lang="en-US" sz="1000" dirty="0" smtClean="0"/>
          </a:p>
          <a:p>
            <a:pPr marL="0" indent="0">
              <a:buFont typeface="Arial" charset="0"/>
              <a:buNone/>
            </a:pPr>
            <a:r>
              <a:rPr lang="en-US" sz="1000" dirty="0" smtClean="0"/>
              <a:t>[© Sandra </a:t>
            </a:r>
            <a:r>
              <a:rPr lang="en-US" sz="1000" dirty="0" err="1" smtClean="0"/>
              <a:t>Nicol</a:t>
            </a:r>
            <a:r>
              <a:rPr lang="en-US" sz="1000" dirty="0" smtClean="0"/>
              <a:t>/</a:t>
            </a:r>
            <a:r>
              <a:rPr lang="en-US" sz="1000" dirty="0" err="1" smtClean="0"/>
              <a:t>iStockphoto.com</a:t>
            </a:r>
            <a:r>
              <a:rPr lang="en-US" sz="1000" dirty="0" smtClean="0"/>
              <a:t>; © </a:t>
            </a:r>
            <a:r>
              <a:rPr lang="en-US" sz="1000" dirty="0" err="1" smtClean="0"/>
              <a:t>JillKyle</a:t>
            </a:r>
            <a:r>
              <a:rPr lang="en-US" sz="1000" dirty="0" smtClean="0"/>
              <a:t>/</a:t>
            </a:r>
            <a:r>
              <a:rPr lang="en-US" sz="1000" dirty="0" err="1" smtClean="0"/>
              <a:t>iStockphoto.com</a:t>
            </a:r>
            <a:r>
              <a:rPr lang="en-US" sz="1000" dirty="0" smtClean="0"/>
              <a:t>; © John </a:t>
            </a:r>
            <a:r>
              <a:rPr lang="en-US" sz="1000" dirty="0" err="1" smtClean="0"/>
              <a:t>Verner</a:t>
            </a:r>
            <a:r>
              <a:rPr lang="en-US" sz="1000" dirty="0" smtClean="0"/>
              <a:t>/</a:t>
            </a:r>
            <a:r>
              <a:rPr lang="en-US" sz="1000" dirty="0" err="1" smtClean="0"/>
              <a:t>iStock</a:t>
            </a:r>
            <a:r>
              <a:rPr lang="en-US" sz="1000" dirty="0" smtClean="0"/>
              <a:t> </a:t>
            </a:r>
            <a:r>
              <a:rPr lang="en-US" sz="1000" dirty="0" err="1" smtClean="0"/>
              <a:t>photo.com</a:t>
            </a:r>
            <a:r>
              <a:rPr lang="en-US" sz="1000" smtClean="0"/>
              <a:t>]</a:t>
            </a:r>
            <a:endParaRPr lang="en-US" sz="10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b="1" i="1" dirty="0"/>
              <a:t>Lecture </a:t>
            </a:r>
            <a:r>
              <a:rPr lang="en-US" b="1" i="1" dirty="0" smtClean="0"/>
              <a:t>notes:</a:t>
            </a:r>
            <a:endParaRPr lang="en-US" b="1" i="1" dirty="0"/>
          </a:p>
          <a:p>
            <a:pPr>
              <a:buFontTx/>
              <a:buChar char="•"/>
            </a:pPr>
            <a:endParaRPr lang="en-US" dirty="0"/>
          </a:p>
          <a:p>
            <a:r>
              <a:rPr lang="en-US" dirty="0"/>
              <a:t>Conclude the lecture by explaining to students that bigger is not necessarily better—if a firm operates with diseconomies of scale, that firm would want to downsize or find some other way to reduce coordination costs.</a:t>
            </a:r>
          </a:p>
          <a:p>
            <a:endParaRPr lang="en-US" dirty="0"/>
          </a:p>
          <a:p>
            <a:r>
              <a:rPr lang="en-US" dirty="0"/>
              <a:t>On marginal cost, remind students:</a:t>
            </a:r>
          </a:p>
          <a:p>
            <a:pPr marL="171450" indent="-171450">
              <a:buFont typeface="Arial" charset="0"/>
              <a:buChar char="•"/>
            </a:pPr>
            <a:r>
              <a:rPr lang="en-US" dirty="0"/>
              <a:t>Although the cost curve relationships get somewhat dry, they do provide some guidance to firm managers.</a:t>
            </a:r>
          </a:p>
          <a:p>
            <a:pPr marL="171450" indent="-171450">
              <a:buFont typeface="Arial" charset="0"/>
              <a:buChar char="•"/>
            </a:pPr>
            <a:r>
              <a:rPr lang="en-US" dirty="0"/>
              <a:t>If a manager of a firm observes marginal costs rising, we would expect average costs to rise also.</a:t>
            </a:r>
          </a:p>
          <a:p>
            <a:pPr>
              <a:buFontTx/>
              <a:buChar char="•"/>
            </a:pPr>
            <a:endParaRPr lang="en-US" dirty="0"/>
          </a:p>
          <a:p>
            <a:r>
              <a:rPr lang="en-US" dirty="0"/>
              <a:t>It is also a good idea to return to the Big Questions from this chapter, and sum up what we learned about each of them:</a:t>
            </a:r>
          </a:p>
          <a:p>
            <a:pPr marL="171450" indent="-171450">
              <a:buFont typeface="Arial" charset="0"/>
              <a:buChar char="•"/>
            </a:pPr>
            <a:r>
              <a:rPr lang="en-US" dirty="0"/>
              <a:t>How are profits and losses calculated?</a:t>
            </a:r>
          </a:p>
          <a:p>
            <a:pPr marL="628650" lvl="1" indent="-171450">
              <a:buFont typeface="Arial" charset="0"/>
              <a:buChar char="•"/>
            </a:pPr>
            <a:r>
              <a:rPr lang="en-US" dirty="0"/>
              <a:t>Profits = revenues – cost</a:t>
            </a:r>
          </a:p>
          <a:p>
            <a:pPr marL="628650" lvl="1" indent="-171450">
              <a:buFont typeface="Arial" charset="0"/>
              <a:buChar char="•"/>
            </a:pPr>
            <a:r>
              <a:rPr lang="en-US" dirty="0"/>
              <a:t>Costs can be explicit or implicit</a:t>
            </a:r>
          </a:p>
          <a:p>
            <a:pPr marL="628650" lvl="1" indent="-171450">
              <a:buFont typeface="Arial" charset="0"/>
              <a:buChar char="•"/>
            </a:pPr>
            <a:r>
              <a:rPr lang="en-US" dirty="0"/>
              <a:t>Accounting profit versus economic profit</a:t>
            </a:r>
          </a:p>
          <a:p>
            <a:pPr marL="171450" indent="-171450">
              <a:buFont typeface="Arial" charset="0"/>
              <a:buChar char="•"/>
            </a:pPr>
            <a:r>
              <a:rPr lang="en-US" dirty="0"/>
              <a:t>How much should a firm produce?</a:t>
            </a:r>
          </a:p>
          <a:p>
            <a:pPr marL="628650" lvl="1" indent="-171450">
              <a:buFont typeface="Arial" charset="0"/>
              <a:buChar char="•"/>
            </a:pPr>
            <a:r>
              <a:rPr lang="en-US" dirty="0"/>
              <a:t>Firms must effectively combine labor and capital in the right quantities.</a:t>
            </a:r>
          </a:p>
          <a:p>
            <a:pPr marL="628650" lvl="1" indent="-171450">
              <a:buFont typeface="Arial" charset="0"/>
              <a:buChar char="•"/>
            </a:pPr>
            <a:r>
              <a:rPr lang="en-US" dirty="0"/>
              <a:t>In the short run with a fixed amount of capital, the marginal product of labor begins to decline.</a:t>
            </a:r>
          </a:p>
          <a:p>
            <a:pPr marL="628650" lvl="1" indent="-171450">
              <a:buFont typeface="Arial" charset="0"/>
              <a:buChar char="•"/>
            </a:pPr>
            <a:r>
              <a:rPr lang="en-US" dirty="0"/>
              <a:t>Even if the MPL falls, it may still be profitable to hire additional workers.</a:t>
            </a:r>
          </a:p>
          <a:p>
            <a:pPr marL="1314450" lvl="2" indent="-171450">
              <a:buFont typeface="Arial" charset="0"/>
              <a:buChar char="•"/>
            </a:pPr>
            <a:r>
              <a:rPr lang="en-US" dirty="0">
                <a:ea typeface="ヒラギノ角ゴ Pro W3" pitchFamily="-107" charset="-128"/>
                <a:cs typeface="ヒラギノ角ゴ Pro W3" pitchFamily="-107" charset="-128"/>
              </a:rPr>
              <a:t>Emphasize this point, as some students may still be confused.</a:t>
            </a:r>
          </a:p>
          <a:p>
            <a:pPr marL="171450" indent="-171450">
              <a:buFont typeface="Arial" charset="0"/>
              <a:buChar char="•"/>
            </a:pPr>
            <a:r>
              <a:rPr lang="en-US" dirty="0"/>
              <a:t>What costs do firms consider in the short run and the long run?</a:t>
            </a:r>
          </a:p>
          <a:p>
            <a:pPr marL="628650" lvl="1" indent="-171450">
              <a:buFont typeface="Arial" charset="0"/>
              <a:buChar char="•"/>
            </a:pPr>
            <a:r>
              <a:rPr lang="en-US" dirty="0"/>
              <a:t>In the short run, firms consider both variable and fixed costs.</a:t>
            </a:r>
          </a:p>
          <a:p>
            <a:pPr marL="628650" lvl="1" indent="-171450">
              <a:buFont typeface="Arial" charset="0"/>
              <a:buChar char="•"/>
            </a:pPr>
            <a:r>
              <a:rPr lang="en-US" dirty="0"/>
              <a:t>MC, AVC, and ATC are U-shaped.</a:t>
            </a:r>
          </a:p>
          <a:p>
            <a:pPr marL="1314450" lvl="2" indent="-171450">
              <a:buFont typeface="Arial" charset="0"/>
              <a:buChar char="•"/>
            </a:pPr>
            <a:r>
              <a:rPr lang="en-US" dirty="0">
                <a:ea typeface="ヒラギノ角ゴ Pro W3" pitchFamily="-107" charset="-128"/>
                <a:cs typeface="ヒラギノ角ゴ Pro W3" pitchFamily="-107" charset="-128"/>
              </a:rPr>
              <a:t>MC initially decreases due to increased specialization, and when the point of diminishing marginal product is reached, MC begins to increase.</a:t>
            </a:r>
          </a:p>
          <a:p>
            <a:pPr marL="628650" lvl="1" indent="-171450">
              <a:buFont typeface="Arial" charset="0"/>
              <a:buChar char="•"/>
            </a:pPr>
            <a:r>
              <a:rPr lang="en-US" dirty="0"/>
              <a:t>AFC always declines.</a:t>
            </a:r>
          </a:p>
          <a:p>
            <a:pPr marL="1314450" lvl="2" indent="-171450">
              <a:buFont typeface="Arial" charset="0"/>
              <a:buChar char="•"/>
            </a:pPr>
            <a:r>
              <a:rPr lang="en-US" dirty="0">
                <a:ea typeface="ヒラギノ角ゴ Pro W3" pitchFamily="-107" charset="-128"/>
                <a:cs typeface="ヒラギノ角ゴ Pro W3" pitchFamily="-107" charset="-128"/>
              </a:rPr>
              <a:t>So, the difference between ATC and AVC gets smaller and smaller.</a:t>
            </a:r>
          </a:p>
          <a:p>
            <a:pPr marL="628650" lvl="1" indent="-171450">
              <a:buFont typeface="Arial" charset="0"/>
              <a:buChar char="•"/>
            </a:pPr>
            <a:r>
              <a:rPr lang="en-US" dirty="0"/>
              <a:t>In the long run, firms can experience economies of scale, constant returns to scale, or diseconomies of scale.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Explicit costs:</a:t>
            </a:r>
          </a:p>
          <a:p>
            <a:pPr marL="171450" indent="-171450">
              <a:buFont typeface="Arial" charset="0"/>
              <a:buChar char="•"/>
            </a:pPr>
            <a:r>
              <a:rPr lang="en-US" dirty="0"/>
              <a:t>Bills you actually have to pay: paychecks for your workers, a check for inputs you buy, etc.</a:t>
            </a:r>
          </a:p>
          <a:p>
            <a:pPr marL="171450" indent="-171450">
              <a:buFont typeface="Arial" charset="0"/>
              <a:buChar char="•"/>
            </a:pPr>
            <a:r>
              <a:rPr lang="en-US" dirty="0"/>
              <a:t>Explicit costs are easy to see.</a:t>
            </a:r>
          </a:p>
          <a:p>
            <a:pPr>
              <a:buFontTx/>
              <a:buChar char="•"/>
            </a:pPr>
            <a:endParaRPr lang="en-US" dirty="0"/>
          </a:p>
          <a:p>
            <a:r>
              <a:rPr lang="en-US" dirty="0"/>
              <a:t>Implicit costs:</a:t>
            </a:r>
          </a:p>
          <a:p>
            <a:pPr marL="171450" indent="-171450">
              <a:buFont typeface="Arial" charset="0"/>
              <a:buChar char="•"/>
            </a:pPr>
            <a:r>
              <a:rPr lang="en-US" dirty="0"/>
              <a:t>Some resources are not explicitly paid for, but there is an opportunity cost for using those resources.</a:t>
            </a:r>
          </a:p>
          <a:p>
            <a:pPr marL="171450" indent="-171450">
              <a:buFont typeface="Arial" charset="0"/>
              <a:buChar char="•"/>
            </a:pPr>
            <a:r>
              <a:rPr lang="en-US" dirty="0"/>
              <a:t>Make sure to note that explicit</a:t>
            </a:r>
            <a:r>
              <a:rPr lang="en-US" b="1" dirty="0"/>
              <a:t> </a:t>
            </a:r>
            <a:r>
              <a:rPr lang="en-US" dirty="0"/>
              <a:t>costs are opportunity costs as well.</a:t>
            </a:r>
          </a:p>
          <a:p>
            <a:pPr marL="171450" indent="-171450">
              <a:buFont typeface="Arial" charset="0"/>
              <a:buChar char="•"/>
            </a:pPr>
            <a:r>
              <a:rPr lang="en-US" dirty="0"/>
              <a:t>Opportunity cost of capital = return you could have earned at next best alternative. </a:t>
            </a:r>
          </a:p>
          <a:p>
            <a:pPr marL="171450" indent="-171450">
              <a:buFont typeface="Arial" charset="0"/>
              <a:buChar char="•"/>
            </a:pPr>
            <a:r>
              <a:rPr lang="en-US" dirty="0"/>
              <a:t>Is there a difference if you invest your own money versus borrowing money from a bank?</a:t>
            </a:r>
          </a:p>
          <a:p>
            <a:pPr marL="171450" indent="-171450">
              <a:buFont typeface="Arial" charset="0"/>
              <a:buChar char="•"/>
            </a:pPr>
            <a:r>
              <a:rPr lang="en-US" dirty="0"/>
              <a:t>Opportunity cost of time = salary you could have earned at next best alternative</a:t>
            </a:r>
          </a:p>
          <a:p>
            <a:pPr marL="171450" indent="-171450">
              <a:buFont typeface="Arial" charset="0"/>
              <a:buChar char="•"/>
            </a:pPr>
            <a:r>
              <a:rPr lang="en-US" dirty="0"/>
              <a:t>This could also include the opportunity cost of running your business in a building you own (rent foregone).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i="1" dirty="0"/>
              <a:t>Lecture notes:</a:t>
            </a:r>
          </a:p>
          <a:p>
            <a:pPr>
              <a:buFontTx/>
              <a:buChar char="•"/>
            </a:pPr>
            <a:endParaRPr lang="en-US" dirty="0"/>
          </a:p>
          <a:p>
            <a:r>
              <a:rPr lang="en-US" dirty="0"/>
              <a:t>Explicit costs: Costs directly paid (you see money leaving your hands)</a:t>
            </a:r>
          </a:p>
          <a:p>
            <a:endParaRPr lang="en-US" dirty="0"/>
          </a:p>
          <a:p>
            <a:r>
              <a:rPr lang="en-US" dirty="0"/>
              <a:t>Implicit costs: Costs not directly paid but </a:t>
            </a:r>
            <a:r>
              <a:rPr lang="en-US" dirty="0" err="1"/>
              <a:t>theat</a:t>
            </a:r>
            <a:r>
              <a:rPr lang="en-US" dirty="0"/>
              <a:t> still have an opportunity cost</a:t>
            </a:r>
          </a:p>
          <a:p>
            <a:pPr marL="171450" indent="-171450">
              <a:buFont typeface="Arial" charset="0"/>
              <a:buChar char="•"/>
            </a:pPr>
            <a:r>
              <a:rPr lang="en-US" dirty="0"/>
              <a:t>Implicit costs are hard to measure, especially for capital.</a:t>
            </a:r>
          </a:p>
          <a:p>
            <a:pPr>
              <a:buFontTx/>
              <a:buChar char="•"/>
            </a:pPr>
            <a:endParaRPr lang="en-US" dirty="0"/>
          </a:p>
          <a:p>
            <a:r>
              <a:rPr lang="en-US" dirty="0"/>
              <a:t>What is the rate of return on the next best alternative investment? Return on savings, bonds, stock, return on investment of comparable risk . . .?</a:t>
            </a:r>
          </a:p>
          <a:p>
            <a:pPr>
              <a:buFontTx/>
              <a:buChar char="•"/>
            </a:pPr>
            <a:endParaRPr lang="en-US" dirty="0"/>
          </a:p>
          <a:p>
            <a:r>
              <a:rPr lang="en-US" dirty="0"/>
              <a:t>It is difficult to determine how much an investor could have earned from an alternative activity. Is the opportunity cost the 3 percent interest you might have earned by placing the money in a bank, the 10 percent you hope to earn in the stock market, or the 15 percent you might have gained by investing in a different business? We can be sure that there is an opportunity cost for owner-provided capital, but we can never know exactly how much that might be.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i="1" dirty="0"/>
              <a:t>Lecture notes:</a:t>
            </a:r>
          </a:p>
          <a:p>
            <a:r>
              <a:rPr lang="en-US" dirty="0"/>
              <a:t>Since economic profit includes implicit costs, economic profit &lt; accounting profit.</a:t>
            </a:r>
          </a:p>
          <a:p>
            <a:endParaRPr lang="en-US" dirty="0"/>
          </a:p>
          <a:p>
            <a:r>
              <a:rPr lang="en-US" dirty="0"/>
              <a:t>Why accounting profit might be misleading:</a:t>
            </a:r>
          </a:p>
          <a:p>
            <a:pPr marL="171450" indent="-171450">
              <a:buFont typeface="Arial" charset="0"/>
              <a:buChar char="•"/>
            </a:pPr>
            <a:r>
              <a:rPr lang="en-US" dirty="0"/>
              <a:t>If a company with $1 billion in assets reports an annual profit of $10 million, we might think it is doing well. After all, </a:t>
            </a:r>
            <a:r>
              <a:rPr lang="en-US" dirty="0" err="1"/>
              <a:t>wouldn</a:t>
            </a:r>
            <a:r>
              <a:rPr lang="ja-JP" altLang="en-US" dirty="0"/>
              <a:t>’</a:t>
            </a:r>
            <a:r>
              <a:rPr lang="en-US" altLang="ja-JP" dirty="0"/>
              <a:t>t you be happy to make $10 million in a year? However, that $10 million is only 1 percent of the $1 billion the company holds in assets</a:t>
            </a:r>
            <a:r>
              <a:rPr lang="en-US" altLang="ja-JP" dirty="0" smtClean="0"/>
              <a:t>.</a:t>
            </a:r>
            <a:r>
              <a:rPr lang="en-US" altLang="ja-JP" baseline="0" dirty="0"/>
              <a:t> </a:t>
            </a:r>
            <a:r>
              <a:rPr lang="en-US" altLang="ja-JP" baseline="0" dirty="0" smtClean="0"/>
              <a:t>This will be further explained on the next slide.</a:t>
            </a:r>
            <a:endParaRPr lang="en-US" altLang="ja-JP"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b="1" i="1"/>
              <a:t>Lecture notes:</a:t>
            </a:r>
          </a:p>
          <a:p>
            <a:pPr>
              <a:buFontTx/>
              <a:buChar char="•"/>
            </a:pPr>
            <a:endParaRPr lang="en-US"/>
          </a:p>
          <a:p>
            <a:r>
              <a:rPr lang="en-US"/>
              <a:t>Compare that 1 percent return to the returns earned on other investments. The firm could have earned a 2 percent return by simply placing the value of their assets in a savings account.</a:t>
            </a:r>
          </a:p>
          <a:p>
            <a:endParaRPr lang="en-US"/>
          </a:p>
          <a:p>
            <a:r>
              <a:rPr lang="en-US"/>
              <a:t>The difficulty in determining economic profits lies in calculating the tangible value of implicit costs. What is the actual opportunity cost?</a:t>
            </a:r>
          </a:p>
          <a:p>
            <a:pPr>
              <a:buFontTx/>
              <a:buChar char="•"/>
            </a:pPr>
            <a:endParaRPr lang="en-US"/>
          </a:p>
          <a:p>
            <a:r>
              <a:rPr lang="en-US"/>
              <a:t>It could be useful to point out to students the implications of economic profit or loss. If firms are earning an economic profit or loss in some industry, what happens?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altLang="ja-JP" b="1" i="1" dirty="0"/>
              <a:t>Lecture notes: </a:t>
            </a:r>
          </a:p>
          <a:p>
            <a:endParaRPr lang="en-US" altLang="ja-JP" b="1" i="1" dirty="0"/>
          </a:p>
          <a:p>
            <a:r>
              <a:rPr lang="en-US" altLang="ja-JP" b="1" i="1" dirty="0"/>
              <a:t>Real-world example: </a:t>
            </a:r>
            <a:r>
              <a:rPr lang="en-US" altLang="ja-JP" dirty="0"/>
              <a:t>Accounting and Economic Profits </a:t>
            </a:r>
            <a:r>
              <a:rPr lang="en-US" altLang="ja-JP" dirty="0" smtClean="0"/>
              <a:t>(See Tip </a:t>
            </a:r>
            <a:r>
              <a:rPr lang="en-US" altLang="ja-JP" dirty="0"/>
              <a:t>#292)</a:t>
            </a:r>
          </a:p>
          <a:p>
            <a:endParaRPr lang="en-US" dirty="0"/>
          </a:p>
          <a:p>
            <a:pPr>
              <a:buFontTx/>
              <a:buNone/>
            </a:pPr>
            <a:r>
              <a:rPr lang="en-US" dirty="0"/>
              <a:t>First click: </a:t>
            </a:r>
          </a:p>
          <a:p>
            <a:pPr marL="171450" lvl="0" indent="-171450">
              <a:buFontTx/>
              <a:buChar char="•"/>
            </a:pPr>
            <a:r>
              <a:rPr lang="en-US" dirty="0"/>
              <a:t>Start with accounting profit</a:t>
            </a:r>
          </a:p>
          <a:p>
            <a:pPr>
              <a:buFontTx/>
              <a:buNone/>
            </a:pPr>
            <a:r>
              <a:rPr lang="en-US" dirty="0"/>
              <a:t>Second click: </a:t>
            </a:r>
          </a:p>
          <a:p>
            <a:pPr marL="171450" lvl="0" indent="-171450">
              <a:buFontTx/>
              <a:buChar char="•"/>
            </a:pPr>
            <a:r>
              <a:rPr lang="en-US" dirty="0"/>
              <a:t>Add up your explicit costs to get $7,500</a:t>
            </a:r>
          </a:p>
          <a:p>
            <a:pPr>
              <a:buFontTx/>
              <a:buNone/>
            </a:pPr>
            <a:r>
              <a:rPr lang="en-US" dirty="0"/>
              <a:t>Third click: </a:t>
            </a:r>
          </a:p>
          <a:p>
            <a:pPr marL="171450" lvl="0" indent="-171450">
              <a:buFontTx/>
              <a:buChar char="•"/>
            </a:pPr>
            <a:r>
              <a:rPr lang="en-US" dirty="0"/>
              <a:t>Accounting profit = $8,000 – $7,500 = $500</a:t>
            </a:r>
          </a:p>
          <a:p>
            <a:pPr>
              <a:buFontTx/>
              <a:buNone/>
            </a:pPr>
            <a:r>
              <a:rPr lang="en-US" dirty="0"/>
              <a:t>Fourth click: </a:t>
            </a:r>
          </a:p>
          <a:p>
            <a:pPr marL="171450" lvl="0" indent="-171450">
              <a:buFontTx/>
              <a:buChar char="•"/>
            </a:pPr>
            <a:r>
              <a:rPr lang="en-US" dirty="0"/>
              <a:t>You will get </a:t>
            </a:r>
            <a:r>
              <a:rPr lang="en-US" dirty="0" smtClean="0"/>
              <a:t>economic </a:t>
            </a:r>
            <a:r>
              <a:rPr lang="en-US" dirty="0"/>
              <a:t>profit</a:t>
            </a:r>
          </a:p>
          <a:p>
            <a:pPr>
              <a:buFontTx/>
              <a:buNone/>
            </a:pPr>
            <a:r>
              <a:rPr lang="en-US" dirty="0"/>
              <a:t>Fifth click: </a:t>
            </a:r>
          </a:p>
          <a:p>
            <a:pPr marL="171450" lvl="0" indent="-171450">
              <a:buFontTx/>
              <a:buChar char="•"/>
            </a:pPr>
            <a:r>
              <a:rPr lang="en-US" dirty="0"/>
              <a:t>You will get implicit costs (= $700)</a:t>
            </a:r>
          </a:p>
          <a:p>
            <a:pPr>
              <a:buFontTx/>
              <a:buNone/>
            </a:pPr>
            <a:r>
              <a:rPr lang="en-US" dirty="0"/>
              <a:t>Sixth click: </a:t>
            </a:r>
          </a:p>
          <a:p>
            <a:pPr marL="171450" lvl="0" indent="-171450">
              <a:buFontTx/>
              <a:buChar char="•"/>
            </a:pPr>
            <a:r>
              <a:rPr lang="en-US" dirty="0"/>
              <a:t>Economic profit = $8,000 – $7,500 – $700 = -$200</a:t>
            </a:r>
          </a:p>
          <a:p>
            <a:pPr marL="171450" lvl="0" indent="-171450">
              <a:buFontTx/>
              <a:buChar char="•"/>
            </a:pPr>
            <a:r>
              <a:rPr lang="en-US" dirty="0"/>
              <a:t>Economic profit = -$200</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4488" indent="-344488">
              <a:buFont typeface="Arial"/>
              <a:buChar char="•"/>
              <a:defRPr sz="2800"/>
            </a:lvl1pPr>
            <a:lvl2pPr marL="914400" indent="-4572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Font typeface="Arial"/>
              <a:buNone/>
              <a:defRPr sz="2800"/>
            </a:lvl1pPr>
            <a:lvl2pPr marL="914400" indent="-457200">
              <a:buFont typeface="Lucida Grande"/>
              <a:buChar char="–"/>
              <a:defRPr sz="2800"/>
            </a:lvl2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sz="44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344488" indent="-344488">
              <a:buFont typeface="Arial"/>
              <a:buChar char="•"/>
              <a:defRPr sz="2400"/>
            </a:lvl1pPr>
            <a:lvl2pPr marL="914400" indent="-457200">
              <a:buFont typeface="Lucida Grande"/>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8" r:id="rId3"/>
  </p:sldLayoutIdLst>
  <p:timing>
    <p:tnLst>
      <p:par>
        <p:cTn id="1" dur="indefinite" restart="never" nodeType="tmRoot"/>
      </p:par>
    </p:tnLst>
  </p:timing>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a:buChar char="•"/>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Lucida Grande"/>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522" r:id="rId1"/>
    <p:sldLayoutId id="2147484527" r:id="rId2"/>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Arial" panose="020B0604020202020204" pitchFamily="34" charset="0"/>
          <a:ea typeface="+mj-ea"/>
          <a:cs typeface="Arial" panose="020B0604020202020204" pitchFamily="34" charset="0"/>
        </a:defRPr>
      </a:lvl1pPr>
      <a:lvl2pPr algn="ctr" defTabSz="457200" rtl="0" eaLnBrk="0" fontAlgn="base" hangingPunct="0">
        <a:spcBef>
          <a:spcPct val="0"/>
        </a:spcBef>
        <a:spcAft>
          <a:spcPct val="0"/>
        </a:spcAft>
        <a:defRPr sz="36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36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36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36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a:buChar char="•"/>
        <a:defRPr sz="2400">
          <a:solidFill>
            <a:schemeClr val="tx1"/>
          </a:solidFill>
          <a:latin typeface="+mn-lt"/>
          <a:ea typeface="+mn-ea"/>
          <a:cs typeface="+mn-cs"/>
        </a:defRPr>
      </a:lvl1pPr>
      <a:lvl2pPr marL="800100" indent="-342900" algn="l" defTabSz="457200" rtl="0" eaLnBrk="0" fontAlgn="base" hangingPunct="0">
        <a:spcBef>
          <a:spcPct val="20000"/>
        </a:spcBef>
        <a:spcAft>
          <a:spcPct val="0"/>
        </a:spcAft>
        <a:buFont typeface="Lucida Grande"/>
        <a:buChar char="–"/>
        <a:defRPr sz="24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523" r:id="rId1"/>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a:buChar char="•"/>
        <a:defRPr sz="2400">
          <a:solidFill>
            <a:schemeClr val="tx1"/>
          </a:solidFill>
          <a:latin typeface="+mn-lt"/>
          <a:ea typeface="+mn-ea"/>
          <a:cs typeface="+mn-cs"/>
        </a:defRPr>
      </a:lvl1pPr>
      <a:lvl2pPr marL="800100" indent="-342900" algn="l" defTabSz="457200" rtl="0" eaLnBrk="0" fontAlgn="base" hangingPunct="0">
        <a:spcBef>
          <a:spcPct val="20000"/>
        </a:spcBef>
        <a:spcAft>
          <a:spcPct val="0"/>
        </a:spcAft>
        <a:buFont typeface="Lucida Grande"/>
        <a:buChar char="–"/>
        <a:defRPr sz="24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cSld>
  <p:clrMap bg1="lt1" tx1="dk1" bg2="lt2" tx2="dk2" accent1="accent1" accent2="accent2" accent3="accent3" accent4="accent4" accent5="accent5" accent6="accent6" hlink="hlink" folHlink="folHlink"/>
  <p:sldLayoutIdLst>
    <p:sldLayoutId id="2147484524" r:id="rId1"/>
  </p:sldLayoutIdLst>
  <p:timing>
    <p:tnLst>
      <p:par>
        <p:cTn id="1" dur="indefinite" restart="never" nodeType="tmRoot"/>
      </p:par>
    </p:tnLst>
  </p:timing>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457200" indent="-4572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iig.wwnorton.com/prinecomi2/full/page/291_investment_and_risk_taking_in_the_office"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0"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0"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i2/full/page/297_the_firm_in_the_big_bang_theory" TargetMode="External"/><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hyperlink" Target="https://iig.wwnorton.com/prinecomi2/full/page/300_the_firm_in_family_matters" TargetMode="External"/><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1" Type="http://schemas.openxmlformats.org/officeDocument/2006/relationships/image" Target="../media/image30.jpeg"/><Relationship Id="rId12"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hyperlink" Target="https://iig.wwnorton.com/prinecomi2/full/page/312_fixed_costs_and_variable_costs_in_the_office" TargetMode="External"/><Relationship Id="rId4" Type="http://schemas.openxmlformats.org/officeDocument/2006/relationships/image" Target="../media/image16.emf"/><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hyperlink" Target="https://iig.wwnorton.com/prinecomi2/full/page/313_fixed_costs_and_variable_costs_in_the_simpsons" TargetMode="External"/><Relationship Id="rId4" Type="http://schemas.openxmlformats.org/officeDocument/2006/relationships/image" Target="../media/image16.emf"/><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729038" y="1350963"/>
            <a:ext cx="5106987" cy="4179887"/>
          </a:xfrm>
        </p:spPr>
        <p:txBody>
          <a:bodyPr>
            <a:normAutofit/>
          </a:bodyPr>
          <a:lstStyle/>
          <a:p>
            <a:pPr eaLnBrk="1" hangingPunct="1">
              <a:defRPr/>
            </a:pPr>
            <a:r>
              <a:rPr lang="en-US" altLang="en-US" sz="4400" cap="none">
                <a:latin typeface="Helvetica Neue" charset="0"/>
                <a:ea typeface="MS PGothic" charset="-128"/>
                <a:cs typeface="Arial" charset="0"/>
              </a:rPr>
              <a:t>Business Costs and Production</a:t>
            </a:r>
          </a:p>
        </p:txBody>
      </p:sp>
      <p:sp>
        <p:nvSpPr>
          <p:cNvPr id="2"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457200" y="0"/>
            <a:ext cx="8396288" cy="1527175"/>
          </a:xfrm>
        </p:spPr>
        <p:txBody>
          <a:bodyPr/>
          <a:lstStyle/>
          <a:p>
            <a:r>
              <a:rPr lang="en-US" sz="4000"/>
              <a:t>Accounting and Economic Profits</a:t>
            </a:r>
          </a:p>
        </p:txBody>
      </p:sp>
      <p:graphicFrame>
        <p:nvGraphicFramePr>
          <p:cNvPr id="5" name="Table 4"/>
          <p:cNvGraphicFramePr>
            <a:graphicFrameLocks noGrp="1"/>
          </p:cNvGraphicFramePr>
          <p:nvPr>
            <p:extLst>
              <p:ext uri="{D42A27DB-BD31-4B8C-83A1-F6EECF244321}">
                <p14:modId xmlns:p14="http://schemas.microsoft.com/office/powerpoint/2010/main" val="467279208"/>
              </p:ext>
            </p:extLst>
          </p:nvPr>
        </p:nvGraphicFramePr>
        <p:xfrm>
          <a:off x="336550" y="1277938"/>
          <a:ext cx="8470900" cy="4948241"/>
        </p:xfrm>
        <a:graphic>
          <a:graphicData uri="http://schemas.openxmlformats.org/drawingml/2006/table">
            <a:tbl>
              <a:tblPr/>
              <a:tblGrid>
                <a:gridCol w="2646363"/>
                <a:gridCol w="2552700"/>
                <a:gridCol w="3271837"/>
              </a:tblGrid>
              <a:tr h="5064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07" charset="0"/>
                          <a:ea typeface="MS PGothic" pitchFamily="34" charset="-128"/>
                          <a:cs typeface="MS PGothic" pitchFamily="34" charset="-128"/>
                        </a:rPr>
                        <a:t>Item</a:t>
                      </a:r>
                    </a:p>
                  </a:txBody>
                  <a:tcPr marL="91438" marR="91438"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07" charset="0"/>
                          <a:ea typeface="MS PGothic" pitchFamily="34" charset="-128"/>
                          <a:cs typeface="MS PGothic" pitchFamily="34" charset="-128"/>
                        </a:rPr>
                        <a:t>Cost Type</a:t>
                      </a:r>
                    </a:p>
                  </a:txBody>
                  <a:tcPr marL="91438" marR="91438"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pitchFamily="-107" charset="0"/>
                          <a:ea typeface="MS PGothic" pitchFamily="34" charset="-128"/>
                          <a:cs typeface="MS PGothic" pitchFamily="34" charset="-128"/>
                        </a:rPr>
                        <a:t>Amount ($)</a:t>
                      </a:r>
                    </a:p>
                  </a:txBody>
                  <a:tcPr marL="91438" marR="91438"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Revenues</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endParaRP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$8,000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Workers’ Wages</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Explicit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$4,000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Insurance and Rent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Explicit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$2,500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Food Ingredients</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Explicit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$1,000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64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07" charset="0"/>
                          <a:ea typeface="MS PGothic" pitchFamily="34" charset="-128"/>
                          <a:cs typeface="MS PGothic" pitchFamily="34" charset="-128"/>
                        </a:rPr>
                        <a:t>Accounting Profits</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pitchFamily="-107" charset="0"/>
                        <a:ea typeface="MS PGothic" pitchFamily="34" charset="-128"/>
                        <a:cs typeface="MS PGothic" pitchFamily="34" charset="-128"/>
                      </a:endParaRP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pitchFamily="-107" charset="0"/>
                        <a:ea typeface="MS PGothic" pitchFamily="34" charset="-128"/>
                        <a:cs typeface="MS PGothic" pitchFamily="34" charset="-128"/>
                      </a:endParaRP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01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Opportunity Cost of Owner’s Time</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Implicit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$300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01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Opportunity Cost of Owner’s Capital</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Implicit</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07" charset="0"/>
                          <a:ea typeface="MS PGothic" pitchFamily="34" charset="-128"/>
                          <a:cs typeface="MS PGothic" pitchFamily="34" charset="-128"/>
                        </a:rPr>
                        <a:t>$400</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6413">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Arial" pitchFamily="-107" charset="0"/>
                          <a:ea typeface="MS PGothic" pitchFamily="34" charset="-128"/>
                          <a:cs typeface="MS PGothic" pitchFamily="34" charset="-128"/>
                        </a:rPr>
                        <a:t>Economic Profits</a:t>
                      </a: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000000"/>
                        </a:solidFill>
                        <a:effectLst/>
                        <a:latin typeface="Arial" pitchFamily="-107" charset="0"/>
                        <a:ea typeface="MS PGothic" pitchFamily="34" charset="-128"/>
                        <a:cs typeface="MS PGothic" pitchFamily="34" charset="-128"/>
                      </a:endParaRP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107" charset="0"/>
                        <a:ea typeface="MS PGothic" pitchFamily="34" charset="-128"/>
                        <a:cs typeface="MS PGothic" pitchFamily="34" charset="-128"/>
                      </a:endParaRPr>
                    </a:p>
                  </a:txBody>
                  <a:tcPr marL="91438" marR="91438"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Rectangle 3" descr="First click: Accounting profits"/>
          <p:cNvSpPr>
            <a:spLocks noChangeArrowheads="1"/>
          </p:cNvSpPr>
          <p:nvPr/>
        </p:nvSpPr>
        <p:spPr bwMode="auto">
          <a:xfrm>
            <a:off x="390525" y="3778250"/>
            <a:ext cx="2608263" cy="538163"/>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
        <p:nvSpPr>
          <p:cNvPr id="6" name="Rectangle 5" descr="Third click: Accounting profit = $8,000 - $7,500 = $500"/>
          <p:cNvSpPr>
            <a:spLocks noChangeArrowheads="1"/>
          </p:cNvSpPr>
          <p:nvPr/>
        </p:nvSpPr>
        <p:spPr bwMode="auto">
          <a:xfrm>
            <a:off x="6548438" y="2273300"/>
            <a:ext cx="1290637" cy="1504950"/>
          </a:xfrm>
          <a:prstGeom prst="rect">
            <a:avLst/>
          </a:prstGeom>
          <a:noFill/>
          <a:ln w="38100">
            <a:solidFill>
              <a:srgbClr val="FF0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
        <p:nvSpPr>
          <p:cNvPr id="9" name="TextBox 8"/>
          <p:cNvSpPr txBox="1">
            <a:spLocks noChangeArrowheads="1"/>
          </p:cNvSpPr>
          <p:nvPr/>
        </p:nvSpPr>
        <p:spPr bwMode="auto">
          <a:xfrm>
            <a:off x="5775325" y="3848100"/>
            <a:ext cx="2897188" cy="400050"/>
          </a:xfrm>
          <a:prstGeom prst="rect">
            <a:avLst/>
          </a:prstGeom>
          <a:noFill/>
          <a:ln w="9525">
            <a:noFill/>
            <a:miter lim="800000"/>
            <a:headEnd/>
            <a:tailEnd/>
          </a:ln>
        </p:spPr>
        <p:txBody>
          <a:bodyPr wrap="none">
            <a:prstTxWarp prst="textNoShape">
              <a:avLst/>
            </a:prstTxWarp>
            <a:spAutoFit/>
          </a:bodyPr>
          <a:lstStyle/>
          <a:p>
            <a:pPr eaLnBrk="1" hangingPunct="1"/>
            <a:r>
              <a:rPr lang="en-US" sz="2000" b="1">
                <a:solidFill>
                  <a:srgbClr val="241BD3"/>
                </a:solidFill>
                <a:latin typeface="Arial" pitchFamily="-107" charset="0"/>
              </a:rPr>
              <a:t>$8,000 – $7,500 = $500</a:t>
            </a:r>
          </a:p>
        </p:txBody>
      </p:sp>
      <p:sp>
        <p:nvSpPr>
          <p:cNvPr id="13" name="TextBox 12"/>
          <p:cNvSpPr txBox="1">
            <a:spLocks noChangeArrowheads="1"/>
          </p:cNvSpPr>
          <p:nvPr/>
        </p:nvSpPr>
        <p:spPr bwMode="auto">
          <a:xfrm>
            <a:off x="5678488" y="5749925"/>
            <a:ext cx="2981325" cy="400050"/>
          </a:xfrm>
          <a:prstGeom prst="rect">
            <a:avLst/>
          </a:prstGeom>
          <a:noFill/>
          <a:ln w="9525">
            <a:noFill/>
            <a:miter lim="800000"/>
            <a:headEnd/>
            <a:tailEnd/>
          </a:ln>
        </p:spPr>
        <p:txBody>
          <a:bodyPr wrap="none">
            <a:prstTxWarp prst="textNoShape">
              <a:avLst/>
            </a:prstTxWarp>
            <a:spAutoFit/>
          </a:bodyPr>
          <a:lstStyle/>
          <a:p>
            <a:pPr eaLnBrk="1" hangingPunct="1"/>
            <a:r>
              <a:rPr lang="en-US" sz="2000" b="1">
                <a:solidFill>
                  <a:srgbClr val="241BD3"/>
                </a:solidFill>
                <a:latin typeface="Arial" pitchFamily="-107" charset="0"/>
              </a:rPr>
              <a:t>$8,000 – $8,200 = -$200</a:t>
            </a:r>
          </a:p>
        </p:txBody>
      </p:sp>
      <p:sp>
        <p:nvSpPr>
          <p:cNvPr id="14" name="Rectangle 13" descr="Economic profit = $8,000 – $7,500 – $700 = -$200&#13;"/>
          <p:cNvSpPr>
            <a:spLocks noChangeArrowheads="1"/>
          </p:cNvSpPr>
          <p:nvPr/>
        </p:nvSpPr>
        <p:spPr bwMode="auto">
          <a:xfrm>
            <a:off x="6548438" y="4244975"/>
            <a:ext cx="1290637" cy="1504950"/>
          </a:xfrm>
          <a:prstGeom prst="rect">
            <a:avLst/>
          </a:prstGeom>
          <a:noFill/>
          <a:ln w="38100">
            <a:solidFill>
              <a:srgbClr val="FF0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
        <p:nvSpPr>
          <p:cNvPr id="15" name="Rectangle 14" descr="Economic Profits"/>
          <p:cNvSpPr>
            <a:spLocks noChangeArrowheads="1"/>
          </p:cNvSpPr>
          <p:nvPr/>
        </p:nvSpPr>
        <p:spPr bwMode="auto">
          <a:xfrm>
            <a:off x="390525" y="5726113"/>
            <a:ext cx="2608263" cy="538162"/>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686800" cy="1527175"/>
          </a:xfrm>
        </p:spPr>
        <p:txBody>
          <a:bodyPr/>
          <a:lstStyle/>
          <a:p>
            <a:pPr algn="l"/>
            <a:r>
              <a:rPr lang="en-US" sz="3800" dirty="0">
                <a:solidFill>
                  <a:srgbClr val="1392C8"/>
                </a:solidFill>
                <a:latin typeface="Arial" pitchFamily="-107" charset="0"/>
                <a:cs typeface="Arial" pitchFamily="-107" charset="0"/>
              </a:rPr>
              <a:t>Class Activity: Think-Pair-Share: Accounting Versus Economic Profit</a:t>
            </a:r>
          </a:p>
        </p:txBody>
      </p:sp>
      <p:sp>
        <p:nvSpPr>
          <p:cNvPr id="29698" name="Content Placeholder 2"/>
          <p:cNvSpPr>
            <a:spLocks noGrp="1"/>
          </p:cNvSpPr>
          <p:nvPr>
            <p:ph idx="1"/>
          </p:nvPr>
        </p:nvSpPr>
        <p:spPr>
          <a:xfrm>
            <a:off x="457200" y="1712913"/>
            <a:ext cx="8229600" cy="4895850"/>
          </a:xfrm>
        </p:spPr>
        <p:txBody>
          <a:bodyPr/>
          <a:lstStyle/>
          <a:p>
            <a:pPr marL="342900" indent="-342900">
              <a:buFontTx/>
              <a:buChar char="•"/>
            </a:pPr>
            <a:r>
              <a:rPr lang="en-US" sz="2400" dirty="0">
                <a:latin typeface="Arial" pitchFamily="-107" charset="0"/>
                <a:cs typeface="Arial" pitchFamily="-107" charset="0"/>
              </a:rPr>
              <a:t>You read a story about a company, ACME Corporation, that earned $100 million last year and is forecasting a profit of $150 million this year. </a:t>
            </a:r>
          </a:p>
          <a:p>
            <a:pPr marL="342900" indent="-342900">
              <a:buFontTx/>
              <a:buChar char="•"/>
            </a:pPr>
            <a:r>
              <a:rPr lang="en-US" sz="2400" dirty="0">
                <a:latin typeface="Arial" pitchFamily="-107" charset="0"/>
                <a:cs typeface="Arial" pitchFamily="-107" charset="0"/>
              </a:rPr>
              <a:t>A friend points out that this is a 50 percent gain in profits and urges you to invest now. </a:t>
            </a:r>
          </a:p>
          <a:p>
            <a:pPr marL="342900" indent="-342900">
              <a:buFontTx/>
              <a:buChar char="•"/>
            </a:pPr>
            <a:r>
              <a:rPr lang="en-US" sz="2400" dirty="0">
                <a:latin typeface="Arial" pitchFamily="-107" charset="0"/>
                <a:cs typeface="Arial" pitchFamily="-107" charset="0"/>
              </a:rPr>
              <a:t>Because you are not quite sure about this opportunity, you ask your friend how big ACME is. Your friend enthusiastically tells you that ACME is a very large company with assets of $10 billion. </a:t>
            </a:r>
          </a:p>
          <a:p>
            <a:pPr marL="1257300" lvl="1" indent="-342900">
              <a:buFont typeface="Arial" pitchFamily="-107" charset="0"/>
              <a:buChar char="•"/>
            </a:pPr>
            <a:r>
              <a:rPr lang="en-US" sz="2400" b="1" dirty="0" smtClean="0">
                <a:solidFill>
                  <a:srgbClr val="1492C7"/>
                </a:solidFill>
                <a:latin typeface="Arial" pitchFamily="-107" charset="0"/>
                <a:cs typeface="Arial" pitchFamily="-107" charset="0"/>
              </a:rPr>
              <a:t>What should you tell your friend?</a:t>
            </a:r>
            <a:endParaRPr lang="en-US" sz="2400" b="1" dirty="0">
              <a:solidFill>
                <a:srgbClr val="1392C8"/>
              </a:solidFill>
            </a:endParaRPr>
          </a:p>
          <a:p>
            <a:pPr marL="1257300" lvl="1" indent="-342900">
              <a:buFont typeface="Arial" pitchFamily="-107" charset="0"/>
              <a:buChar char="•"/>
            </a:pPr>
            <a:endParaRPr lang="en-US" sz="2400" dirty="0">
              <a:solidFill>
                <a:srgbClr val="241BD3"/>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Economics in </a:t>
            </a:r>
            <a:r>
              <a:rPr lang="en-US" sz="4400" i="1">
                <a:latin typeface="Arial" pitchFamily="-107" charset="0"/>
                <a:cs typeface="Arial" pitchFamily="-107" charset="0"/>
              </a:rPr>
              <a:t>The Office</a:t>
            </a:r>
            <a:r>
              <a:rPr lang="en-US" sz="4400">
                <a:latin typeface="Arial" pitchFamily="-107" charset="0"/>
                <a:cs typeface="Arial" pitchFamily="-107" charset="0"/>
              </a:rPr>
              <a:t>, “Wuphf.com”</a:t>
            </a:r>
          </a:p>
        </p:txBody>
      </p:sp>
      <p:sp>
        <p:nvSpPr>
          <p:cNvPr id="31746" name="Content Placeholder 2"/>
          <p:cNvSpPr>
            <a:spLocks noGrp="1"/>
          </p:cNvSpPr>
          <p:nvPr>
            <p:ph idx="1"/>
          </p:nvPr>
        </p:nvSpPr>
        <p:spPr>
          <a:xfrm>
            <a:off x="457200" y="1712913"/>
            <a:ext cx="8229600" cy="4895850"/>
          </a:xfrm>
        </p:spPr>
        <p:txBody>
          <a:bodyPr/>
          <a:lstStyle/>
          <a:p>
            <a:pPr marL="342900" indent="-342900">
              <a:buFontTx/>
              <a:buChar char="•"/>
            </a:pPr>
            <a:r>
              <a:rPr lang="en-US" sz="2800">
                <a:latin typeface="Arial" pitchFamily="-107" charset="0"/>
                <a:cs typeface="Arial" pitchFamily="-107" charset="0"/>
              </a:rPr>
              <a:t>Investment and Risk Taking in </a:t>
            </a:r>
            <a:r>
              <a:rPr lang="en-US" sz="2800" i="1">
                <a:latin typeface="Arial" pitchFamily="-107" charset="0"/>
                <a:cs typeface="Arial" pitchFamily="-107" charset="0"/>
              </a:rPr>
              <a:t>The Office</a:t>
            </a:r>
            <a:r>
              <a:rPr lang="en-US" sz="2800">
                <a:latin typeface="Arial" pitchFamily="-107" charset="0"/>
                <a:cs typeface="Arial" pitchFamily="-107" charset="0"/>
              </a:rPr>
              <a:t>, “Wuphf.com”</a:t>
            </a:r>
          </a:p>
        </p:txBody>
      </p:sp>
      <p:pic>
        <p:nvPicPr>
          <p:cNvPr id="31747" name="Picture 4" descr="Tip #291: Investment and Risk Taking in The Office, “Wuphf.com”">
            <a:hlinkClick r:id="rId3"/>
          </p:cNvPr>
          <p:cNvPicPr>
            <a:picLocks noChangeAspect="1"/>
          </p:cNvPicPr>
          <p:nvPr/>
        </p:nvPicPr>
        <p:blipFill>
          <a:blip r:embed="rId4"/>
          <a:srcRect l="20306" t="18303" r="22078" b="25455"/>
          <a:stretch>
            <a:fillRect/>
          </a:stretch>
        </p:blipFill>
        <p:spPr bwMode="auto">
          <a:xfrm>
            <a:off x="3797300" y="31464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l"/>
            <a:r>
              <a:rPr lang="en-US" sz="4400">
                <a:latin typeface="Arial" pitchFamily="-107" charset="0"/>
                <a:cs typeface="Arial" pitchFamily="-107" charset="0"/>
              </a:rPr>
              <a:t>Practice What You Know—1 </a:t>
            </a:r>
          </a:p>
        </p:txBody>
      </p:sp>
      <p:sp>
        <p:nvSpPr>
          <p:cNvPr id="33794" name="Content Placeholder 2"/>
          <p:cNvSpPr>
            <a:spLocks noGrp="1"/>
          </p:cNvSpPr>
          <p:nvPr>
            <p:ph idx="1"/>
          </p:nvPr>
        </p:nvSpPr>
        <p:spPr/>
        <p:txBody>
          <a:bodyPr/>
          <a:lstStyle/>
          <a:p>
            <a:pPr marL="457200" indent="-457200" eaLnBrk="1" hangingPunct="1">
              <a:buFont typeface="Arial" charset="0"/>
              <a:buChar char="•"/>
            </a:pPr>
            <a:r>
              <a:rPr lang="en-US" sz="2800" dirty="0">
                <a:latin typeface="Helvetica Neue" pitchFamily="-107" charset="0"/>
                <a:cs typeface="Arial" pitchFamily="-107" charset="0"/>
              </a:rPr>
              <a:t>Which </a:t>
            </a:r>
            <a:r>
              <a:rPr lang="en-US" sz="2800" dirty="0">
                <a:latin typeface="Arial" pitchFamily="-107" charset="0"/>
                <a:cs typeface="Arial" pitchFamily="-107" charset="0"/>
              </a:rPr>
              <a:t>of the following is an example of an implicit cost?</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wages paid to employees</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cost of food delivery</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the opportunity cost of the </a:t>
            </a:r>
            <a:r>
              <a:rPr lang="en-US" sz="2800" dirty="0" smtClean="0">
                <a:latin typeface="Helvetica Neue" pitchFamily="-107" charset="0"/>
                <a:cs typeface="Arial" pitchFamily="-107" charset="0"/>
              </a:rPr>
              <a:t>owner</a:t>
            </a:r>
            <a:r>
              <a:rPr lang="en-US" dirty="0" smtClean="0">
                <a:latin typeface="Helvetica Neue" pitchFamily="-107" charset="0"/>
                <a:cs typeface="Arial" pitchFamily="-107" charset="0"/>
              </a:rPr>
              <a:t>’</a:t>
            </a:r>
            <a:r>
              <a:rPr lang="en-US" altLang="ja-JP" sz="2800" dirty="0" smtClean="0">
                <a:latin typeface="Helvetica Neue" pitchFamily="-107" charset="0"/>
                <a:cs typeface="Arial" pitchFamily="-107" charset="0"/>
              </a:rPr>
              <a:t>s </a:t>
            </a:r>
            <a:r>
              <a:rPr lang="en-US" altLang="ja-JP" sz="2800" dirty="0">
                <a:latin typeface="Helvetica Neue" pitchFamily="-107" charset="0"/>
                <a:cs typeface="Arial" pitchFamily="-107" charset="0"/>
              </a:rPr>
              <a:t>time</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monthly insurance premiums</a:t>
            </a:r>
          </a:p>
          <a:p>
            <a:endParaRPr lang="en-US" sz="2800" dirty="0">
              <a:latin typeface="Arial" pitchFamily="-107" charset="0"/>
              <a:cs typeface="Arial" pitchFamily="-107" charset="0"/>
            </a:endParaRPr>
          </a:p>
        </p:txBody>
      </p:sp>
      <p:sp>
        <p:nvSpPr>
          <p:cNvPr id="4" name="Rectangle 3" descr="Correct answer: C, the opportunity cost of the owner's time"/>
          <p:cNvSpPr>
            <a:spLocks noChangeArrowheads="1"/>
          </p:cNvSpPr>
          <p:nvPr/>
        </p:nvSpPr>
        <p:spPr bwMode="auto">
          <a:xfrm>
            <a:off x="884238" y="3678238"/>
            <a:ext cx="7302500" cy="536575"/>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a:r>
              <a:rPr lang="en-US">
                <a:latin typeface="Arial" pitchFamily="-107" charset="0"/>
                <a:cs typeface="Arial" pitchFamily="-107" charset="0"/>
              </a:rPr>
              <a:t>How Much Should a Firm Produce?</a:t>
            </a:r>
          </a:p>
        </p:txBody>
      </p:sp>
      <p:sp>
        <p:nvSpPr>
          <p:cNvPr id="3" name="Content Placeholder 2"/>
          <p:cNvSpPr>
            <a:spLocks noGrp="1"/>
          </p:cNvSpPr>
          <p:nvPr>
            <p:ph idx="1"/>
          </p:nvPr>
        </p:nvSpPr>
        <p:spPr/>
        <p:txBody>
          <a:bodyPr/>
          <a:lstStyle/>
          <a:p>
            <a:r>
              <a:rPr lang="en-US" sz="2800" dirty="0">
                <a:latin typeface="Arial" pitchFamily="-107" charset="0"/>
                <a:cs typeface="Arial" pitchFamily="-107" charset="0"/>
              </a:rPr>
              <a:t>Two main ideas:</a:t>
            </a:r>
          </a:p>
          <a:p>
            <a:pPr lvl="1">
              <a:buFont typeface="Arial" pitchFamily="-107" charset="0"/>
              <a:buChar char="•"/>
            </a:pPr>
            <a:r>
              <a:rPr lang="en-US" sz="2800" dirty="0">
                <a:latin typeface="Arial" pitchFamily="-107" charset="0"/>
                <a:cs typeface="Arial" pitchFamily="-107" charset="0"/>
              </a:rPr>
              <a:t>Describe the factors that determine output</a:t>
            </a:r>
          </a:p>
          <a:p>
            <a:pPr lvl="1">
              <a:buFont typeface="Arial" pitchFamily="-107" charset="0"/>
              <a:buChar char="•"/>
            </a:pPr>
            <a:r>
              <a:rPr lang="en-US" sz="2800" dirty="0">
                <a:latin typeface="Arial" pitchFamily="-107" charset="0"/>
                <a:cs typeface="Arial" pitchFamily="-107" charset="0"/>
              </a:rPr>
              <a:t>How do firms use inputs to maximize production?</a:t>
            </a:r>
          </a:p>
          <a:p>
            <a:pPr lvl="1">
              <a:buFont typeface="Arial" pitchFamily="-107" charset="0"/>
              <a:buChar char="•"/>
            </a:pPr>
            <a:endParaRPr lang="en-US" sz="2800" dirty="0">
              <a:latin typeface="Arial" pitchFamily="-107" charset="0"/>
              <a:cs typeface="Arial" pitchFamily="-107" charset="0"/>
            </a:endParaRPr>
          </a:p>
          <a:p>
            <a:r>
              <a:rPr lang="en-US" sz="2800" dirty="0">
                <a:latin typeface="Arial" pitchFamily="-107" charset="0"/>
                <a:cs typeface="Arial" pitchFamily="-107" charset="0"/>
              </a:rPr>
              <a:t>Concepts:</a:t>
            </a:r>
          </a:p>
          <a:p>
            <a:pPr lvl="1">
              <a:buFont typeface="Arial" pitchFamily="-107" charset="0"/>
              <a:buChar char="•"/>
            </a:pPr>
            <a:r>
              <a:rPr lang="en-US" sz="2800" dirty="0">
                <a:latin typeface="Arial" pitchFamily="-107" charset="0"/>
                <a:cs typeface="Arial" pitchFamily="-107" charset="0"/>
              </a:rPr>
              <a:t>Output—the product that the firm creates</a:t>
            </a:r>
          </a:p>
          <a:p>
            <a:pPr lvl="1">
              <a:buFont typeface="Arial" pitchFamily="-107" charset="0"/>
              <a:buChar char="•"/>
            </a:pPr>
            <a:r>
              <a:rPr lang="en-US" sz="2800" dirty="0">
                <a:latin typeface="Arial" pitchFamily="-107" charset="0"/>
                <a:cs typeface="Arial" pitchFamily="-107" charset="0"/>
              </a:rPr>
              <a:t>Factors of production (inputs)—Resources used in the production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Production Function</a:t>
            </a:r>
            <a:endParaRPr lang="en-US"/>
          </a:p>
        </p:txBody>
      </p:sp>
      <p:sp>
        <p:nvSpPr>
          <p:cNvPr id="21507" name="Content Placeholder 2"/>
          <p:cNvSpPr>
            <a:spLocks noGrp="1"/>
          </p:cNvSpPr>
          <p:nvPr>
            <p:ph idx="1"/>
          </p:nvPr>
        </p:nvSpPr>
        <p:spPr/>
        <p:txBody>
          <a:bodyPr/>
          <a:lstStyle/>
          <a:p>
            <a:r>
              <a:rPr lang="en-US" sz="2600" dirty="0" smtClean="0"/>
              <a:t>Production function</a:t>
            </a:r>
          </a:p>
          <a:p>
            <a:pPr lvl="1"/>
            <a:r>
              <a:rPr lang="en-US" sz="2400" dirty="0" smtClean="0"/>
              <a:t>Describes the relationship between inputs and output</a:t>
            </a:r>
          </a:p>
          <a:p>
            <a:r>
              <a:rPr lang="en-US" sz="2600" dirty="0" smtClean="0"/>
              <a:t>Production at McDonald’s</a:t>
            </a:r>
          </a:p>
          <a:p>
            <a:pPr lvl="1"/>
            <a:r>
              <a:rPr lang="en-US" sz="2400" dirty="0" smtClean="0"/>
              <a:t>Assume that the size of the restaurant, capital, and so on is fixed.</a:t>
            </a:r>
          </a:p>
          <a:p>
            <a:pPr lvl="1"/>
            <a:r>
              <a:rPr lang="en-US" sz="2400" dirty="0" smtClean="0"/>
              <a:t>What happens to output as the manager hires more workers?</a:t>
            </a:r>
          </a:p>
          <a:p>
            <a:pPr lvl="1"/>
            <a:r>
              <a:rPr lang="en-US" sz="2400" dirty="0" smtClean="0"/>
              <a:t>Marginal product</a:t>
            </a:r>
          </a:p>
          <a:p>
            <a:pPr lvl="2"/>
            <a:r>
              <a:rPr lang="en-US" sz="2200" dirty="0" smtClean="0"/>
              <a:t>The change in output associated with one additional unit of an input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09753175"/>
              </p:ext>
            </p:extLst>
          </p:nvPr>
        </p:nvGraphicFramePr>
        <p:xfrm>
          <a:off x="1447800" y="152400"/>
          <a:ext cx="6172200" cy="6527805"/>
        </p:xfrm>
        <a:graphic>
          <a:graphicData uri="http://schemas.openxmlformats.org/drawingml/2006/table">
            <a:tbl>
              <a:tblPr/>
              <a:tblGrid>
                <a:gridCol w="1420813"/>
                <a:gridCol w="2628900"/>
                <a:gridCol w="2122487"/>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Number of Workers</a:t>
                      </a:r>
                    </a:p>
                  </a:txBody>
                  <a:tcPr marL="60960" marR="6096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4F81BD"/>
                          </a:solidFill>
                          <a:effectLst/>
                          <a:latin typeface="Arial" charset="0"/>
                          <a:ea typeface="Arial" charset="0"/>
                          <a:cs typeface="Arial" charset="0"/>
                        </a:rPr>
                        <a:t>Total Output (Number of Meals Served per Hour)</a:t>
                      </a:r>
                      <a:endParaRPr kumimoji="0" lang="en-US" sz="1600" b="1" i="0" u="none" strike="noStrike" cap="none" normalizeH="0" baseline="0" dirty="0">
                        <a:ln>
                          <a:noFill/>
                        </a:ln>
                        <a:solidFill>
                          <a:schemeClr val="tx1"/>
                        </a:solidFill>
                        <a:effectLst/>
                        <a:latin typeface="Arial" charset="0"/>
                        <a:ea typeface="Arial" charset="0"/>
                        <a:cs typeface="Arial" charset="0"/>
                      </a:endParaRPr>
                    </a:p>
                  </a:txBody>
                  <a:tcPr marL="60960" marR="6096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Arial" charset="0"/>
                          <a:cs typeface="Arial" charset="0"/>
                        </a:rPr>
                        <a:t>Marginal Product of Labor</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0</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 0</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tab pos="850900" algn="ctr"/>
                        </a:tabLst>
                      </a:pPr>
                      <a:r>
                        <a:rPr kumimoji="0" lang="en-US" sz="1600" b="1" i="0" u="none" strike="noStrike" cap="none" normalizeH="0" baseline="0">
                          <a:ln>
                            <a:noFill/>
                          </a:ln>
                          <a:solidFill>
                            <a:schemeClr val="tx1"/>
                          </a:solidFill>
                          <a:effectLst/>
                          <a:latin typeface="Arial" charset="0"/>
                          <a:ea typeface="Arial" charset="0"/>
                          <a:cs typeface="Arial" charset="0"/>
                        </a:rPr>
                        <a:t>1</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 5</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2</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15</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3</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30</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4</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42</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5</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52</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6</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60</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7</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65</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8</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67</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63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9</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63</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825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10</a:t>
                      </a:r>
                    </a:p>
                  </a:txBody>
                  <a:tcPr marL="60960" marR="6096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4F81BD"/>
                          </a:solidFill>
                          <a:effectLst/>
                          <a:latin typeface="Arial" charset="0"/>
                          <a:ea typeface="Arial" charset="0"/>
                          <a:cs typeface="Arial" charset="0"/>
                        </a:rPr>
                        <a:t>55</a:t>
                      </a:r>
                      <a:endParaRPr kumimoji="0" lang="en-US" sz="1600" b="1" i="0" u="none" strike="noStrike" cap="none" normalizeH="0" baseline="0">
                        <a:ln>
                          <a:noFill/>
                        </a:ln>
                        <a:solidFill>
                          <a:schemeClr val="tx1"/>
                        </a:solidFill>
                        <a:effectLst/>
                        <a:latin typeface="Arial" charset="0"/>
                        <a:ea typeface="Arial" charset="0"/>
                        <a:cs typeface="Arial" charset="0"/>
                      </a:endParaRPr>
                    </a:p>
                  </a:txBody>
                  <a:tcPr marL="60960" marR="6096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a typeface="Arial" charset="0"/>
                        <a:cs typeface="Arial" charset="0"/>
                      </a:endParaRPr>
                    </a:p>
                  </a:txBody>
                  <a:tcPr marL="60960" marR="6096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8"/>
          <p:cNvGrpSpPr>
            <a:grpSpLocks/>
          </p:cNvGrpSpPr>
          <p:nvPr/>
        </p:nvGrpSpPr>
        <p:grpSpPr bwMode="auto">
          <a:xfrm>
            <a:off x="4419600" y="838200"/>
            <a:ext cx="1828800" cy="609600"/>
            <a:chOff x="4419600" y="838200"/>
            <a:chExt cx="1828800" cy="609600"/>
          </a:xfrm>
        </p:grpSpPr>
        <p:cxnSp>
          <p:nvCxnSpPr>
            <p:cNvPr id="7" name="Straight Connector 6"/>
            <p:cNvCxnSpPr/>
            <p:nvPr/>
          </p:nvCxnSpPr>
          <p:spPr>
            <a:xfrm>
              <a:off x="4419600" y="8382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1430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9"/>
          <p:cNvGrpSpPr>
            <a:grpSpLocks/>
          </p:cNvGrpSpPr>
          <p:nvPr/>
        </p:nvGrpSpPr>
        <p:grpSpPr bwMode="auto">
          <a:xfrm>
            <a:off x="4572000" y="1447800"/>
            <a:ext cx="1676400" cy="609600"/>
            <a:chOff x="4419600" y="838200"/>
            <a:chExt cx="1676400" cy="609600"/>
          </a:xfrm>
        </p:grpSpPr>
        <p:cxnSp>
          <p:nvCxnSpPr>
            <p:cNvPr id="10" name="Straight Connector 9"/>
            <p:cNvCxnSpPr/>
            <p:nvPr/>
          </p:nvCxnSpPr>
          <p:spPr>
            <a:xfrm>
              <a:off x="4419600" y="8382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19600" y="1143000"/>
              <a:ext cx="1676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53"/>
          <p:cNvGrpSpPr>
            <a:grpSpLocks/>
          </p:cNvGrpSpPr>
          <p:nvPr/>
        </p:nvGrpSpPr>
        <p:grpSpPr bwMode="auto">
          <a:xfrm>
            <a:off x="4419600" y="1981200"/>
            <a:ext cx="1828800" cy="609600"/>
            <a:chOff x="4419600" y="838200"/>
            <a:chExt cx="1828800" cy="609600"/>
          </a:xfrm>
        </p:grpSpPr>
        <p:cxnSp>
          <p:nvCxnSpPr>
            <p:cNvPr id="13" name="Straight Connector 12"/>
            <p:cNvCxnSpPr/>
            <p:nvPr/>
          </p:nvCxnSpPr>
          <p:spPr>
            <a:xfrm>
              <a:off x="4419600" y="838200"/>
              <a:ext cx="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11430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7"/>
          <p:cNvGrpSpPr>
            <a:grpSpLocks/>
          </p:cNvGrpSpPr>
          <p:nvPr/>
        </p:nvGrpSpPr>
        <p:grpSpPr bwMode="auto">
          <a:xfrm>
            <a:off x="4572000" y="2590800"/>
            <a:ext cx="1676400" cy="609600"/>
            <a:chOff x="4419600" y="838200"/>
            <a:chExt cx="1676400" cy="609600"/>
          </a:xfrm>
        </p:grpSpPr>
        <p:cxnSp>
          <p:nvCxnSpPr>
            <p:cNvPr id="16" name="Straight Connector 15"/>
            <p:cNvCxnSpPr/>
            <p:nvPr/>
          </p:nvCxnSpPr>
          <p:spPr>
            <a:xfrm>
              <a:off x="4419600" y="838200"/>
              <a:ext cx="0" cy="609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1143000"/>
              <a:ext cx="1676400"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60"/>
          <p:cNvGrpSpPr>
            <a:grpSpLocks/>
          </p:cNvGrpSpPr>
          <p:nvPr/>
        </p:nvGrpSpPr>
        <p:grpSpPr bwMode="auto">
          <a:xfrm>
            <a:off x="4572000" y="5410200"/>
            <a:ext cx="1676400" cy="609600"/>
            <a:chOff x="4419600" y="838200"/>
            <a:chExt cx="1676400" cy="609600"/>
          </a:xfrm>
        </p:grpSpPr>
        <p:cxnSp>
          <p:nvCxnSpPr>
            <p:cNvPr id="19" name="Straight Connector 18"/>
            <p:cNvCxnSpPr/>
            <p:nvPr/>
          </p:nvCxnSpPr>
          <p:spPr>
            <a:xfrm>
              <a:off x="4419600" y="838200"/>
              <a:ext cx="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19600" y="1143000"/>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a:spLocks noChangeArrowheads="1"/>
          </p:cNvSpPr>
          <p:nvPr/>
        </p:nvSpPr>
        <p:spPr bwMode="auto">
          <a:xfrm>
            <a:off x="6858000" y="941388"/>
            <a:ext cx="339725"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5</a:t>
            </a:r>
          </a:p>
        </p:txBody>
      </p:sp>
      <p:sp>
        <p:nvSpPr>
          <p:cNvPr id="21" name="TextBox 20"/>
          <p:cNvSpPr txBox="1">
            <a:spLocks noChangeArrowheads="1"/>
          </p:cNvSpPr>
          <p:nvPr/>
        </p:nvSpPr>
        <p:spPr bwMode="auto">
          <a:xfrm>
            <a:off x="6858000" y="1525588"/>
            <a:ext cx="495300"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10</a:t>
            </a:r>
          </a:p>
        </p:txBody>
      </p:sp>
      <p:sp>
        <p:nvSpPr>
          <p:cNvPr id="22" name="TextBox 21"/>
          <p:cNvSpPr txBox="1">
            <a:spLocks noChangeArrowheads="1"/>
          </p:cNvSpPr>
          <p:nvPr/>
        </p:nvSpPr>
        <p:spPr bwMode="auto">
          <a:xfrm>
            <a:off x="6858000" y="2070100"/>
            <a:ext cx="49530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15</a:t>
            </a:r>
          </a:p>
        </p:txBody>
      </p:sp>
      <p:sp>
        <p:nvSpPr>
          <p:cNvPr id="23" name="TextBox 22"/>
          <p:cNvSpPr txBox="1">
            <a:spLocks noChangeArrowheads="1"/>
          </p:cNvSpPr>
          <p:nvPr/>
        </p:nvSpPr>
        <p:spPr bwMode="auto">
          <a:xfrm>
            <a:off x="6858000" y="2636838"/>
            <a:ext cx="495300"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12</a:t>
            </a:r>
          </a:p>
        </p:txBody>
      </p:sp>
      <p:sp>
        <p:nvSpPr>
          <p:cNvPr id="24" name="TextBox 23"/>
          <p:cNvSpPr txBox="1">
            <a:spLocks noChangeArrowheads="1"/>
          </p:cNvSpPr>
          <p:nvPr/>
        </p:nvSpPr>
        <p:spPr bwMode="auto">
          <a:xfrm>
            <a:off x="6858000" y="3209925"/>
            <a:ext cx="495300"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10</a:t>
            </a:r>
          </a:p>
        </p:txBody>
      </p:sp>
      <p:sp>
        <p:nvSpPr>
          <p:cNvPr id="25" name="TextBox 24"/>
          <p:cNvSpPr txBox="1">
            <a:spLocks noChangeArrowheads="1"/>
          </p:cNvSpPr>
          <p:nvPr/>
        </p:nvSpPr>
        <p:spPr bwMode="auto">
          <a:xfrm>
            <a:off x="6858000" y="3768725"/>
            <a:ext cx="339725"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8</a:t>
            </a:r>
          </a:p>
        </p:txBody>
      </p:sp>
      <p:sp>
        <p:nvSpPr>
          <p:cNvPr id="26" name="TextBox 25"/>
          <p:cNvSpPr txBox="1">
            <a:spLocks noChangeArrowheads="1"/>
          </p:cNvSpPr>
          <p:nvPr/>
        </p:nvSpPr>
        <p:spPr bwMode="auto">
          <a:xfrm>
            <a:off x="6865938" y="4327525"/>
            <a:ext cx="339725"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5</a:t>
            </a:r>
          </a:p>
        </p:txBody>
      </p:sp>
      <p:sp>
        <p:nvSpPr>
          <p:cNvPr id="27" name="TextBox 26"/>
          <p:cNvSpPr txBox="1">
            <a:spLocks noChangeArrowheads="1"/>
          </p:cNvSpPr>
          <p:nvPr/>
        </p:nvSpPr>
        <p:spPr bwMode="auto">
          <a:xfrm>
            <a:off x="6872288" y="4886325"/>
            <a:ext cx="339725" cy="461963"/>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2</a:t>
            </a:r>
          </a:p>
        </p:txBody>
      </p:sp>
      <p:sp>
        <p:nvSpPr>
          <p:cNvPr id="28" name="TextBox 27"/>
          <p:cNvSpPr txBox="1">
            <a:spLocks noChangeArrowheads="1"/>
          </p:cNvSpPr>
          <p:nvPr/>
        </p:nvSpPr>
        <p:spPr bwMode="auto">
          <a:xfrm>
            <a:off x="6858000" y="5461000"/>
            <a:ext cx="434975" cy="460375"/>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-4</a:t>
            </a:r>
          </a:p>
        </p:txBody>
      </p:sp>
      <p:sp>
        <p:nvSpPr>
          <p:cNvPr id="29" name="TextBox 28"/>
          <p:cNvSpPr txBox="1">
            <a:spLocks noChangeArrowheads="1"/>
          </p:cNvSpPr>
          <p:nvPr/>
        </p:nvSpPr>
        <p:spPr bwMode="auto">
          <a:xfrm>
            <a:off x="6858000" y="5989638"/>
            <a:ext cx="434975" cy="461962"/>
          </a:xfrm>
          <a:prstGeom prst="rect">
            <a:avLst/>
          </a:prstGeom>
          <a:noFill/>
          <a:ln w="9525">
            <a:noFill/>
            <a:miter lim="800000"/>
            <a:headEnd/>
            <a:tailEnd/>
          </a:ln>
        </p:spPr>
        <p:txBody>
          <a:bodyPr wrap="none">
            <a:prstTxWarp prst="textNoShape">
              <a:avLst/>
            </a:prstTxWarp>
            <a:spAutoFit/>
          </a:bodyPr>
          <a:lstStyle/>
          <a:p>
            <a:pPr eaLnBrk="1" hangingPunct="1"/>
            <a:r>
              <a:rPr lang="en-US" sz="2400" b="1">
                <a:solidFill>
                  <a:srgbClr val="FF0000"/>
                </a:solidFill>
                <a:cs typeface="Arial" pitchFamily="-107"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nodeType="afterGroup">
                            <p:stCondLst>
                              <p:cond delay="10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par>
                          <p:cTn id="56" fill="hold" nodeType="afterGroup">
                            <p:stCondLst>
                              <p:cond delay="1500"/>
                            </p:stCondLst>
                            <p:childTnLst>
                              <p:par>
                                <p:cTn id="57" presetID="2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heckerboard(across)">
                                      <p:cBhvr>
                                        <p:cTn id="64" dur="5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3" grpId="0"/>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 "/>
          <p:cNvPicPr>
            <a:picLocks noChangeAspect="1"/>
          </p:cNvPicPr>
          <p:nvPr/>
        </p:nvPicPr>
        <p:blipFill>
          <a:blip r:embed="rId3"/>
          <a:srcRect/>
          <a:stretch>
            <a:fillRect/>
          </a:stretch>
        </p:blipFill>
        <p:spPr bwMode="auto">
          <a:xfrm>
            <a:off x="4852988" y="1168400"/>
            <a:ext cx="766762" cy="4935538"/>
          </a:xfrm>
          <a:prstGeom prst="rect">
            <a:avLst/>
          </a:prstGeom>
          <a:noFill/>
          <a:ln w="9525">
            <a:noFill/>
            <a:miter lim="800000"/>
            <a:headEnd/>
            <a:tailEnd/>
          </a:ln>
        </p:spPr>
      </p:pic>
      <p:pic>
        <p:nvPicPr>
          <p:cNvPr id="25" name="Picture 24" descr=" "/>
          <p:cNvPicPr>
            <a:picLocks noChangeAspect="1"/>
          </p:cNvPicPr>
          <p:nvPr/>
        </p:nvPicPr>
        <p:blipFill>
          <a:blip r:embed="rId4"/>
          <a:srcRect/>
          <a:stretch>
            <a:fillRect/>
          </a:stretch>
        </p:blipFill>
        <p:spPr bwMode="auto">
          <a:xfrm>
            <a:off x="3773488" y="1163638"/>
            <a:ext cx="1100137" cy="4935537"/>
          </a:xfrm>
          <a:prstGeom prst="rect">
            <a:avLst/>
          </a:prstGeom>
          <a:noFill/>
          <a:ln w="9525">
            <a:noFill/>
            <a:miter lim="800000"/>
            <a:headEnd/>
            <a:tailEnd/>
          </a:ln>
        </p:spPr>
      </p:pic>
      <p:pic>
        <p:nvPicPr>
          <p:cNvPr id="19" name="Picture 18" descr=" "/>
          <p:cNvPicPr>
            <a:picLocks noChangeAspect="1"/>
          </p:cNvPicPr>
          <p:nvPr/>
        </p:nvPicPr>
        <p:blipFill>
          <a:blip r:embed="rId5"/>
          <a:srcRect/>
          <a:stretch>
            <a:fillRect/>
          </a:stretch>
        </p:blipFill>
        <p:spPr bwMode="auto">
          <a:xfrm>
            <a:off x="3028950" y="1163638"/>
            <a:ext cx="766763" cy="4935537"/>
          </a:xfrm>
          <a:prstGeom prst="rect">
            <a:avLst/>
          </a:prstGeom>
          <a:noFill/>
          <a:ln w="9525">
            <a:noFill/>
            <a:miter lim="800000"/>
            <a:headEnd/>
            <a:tailEnd/>
          </a:ln>
        </p:spPr>
      </p:pic>
      <p:pic>
        <p:nvPicPr>
          <p:cNvPr id="41988" name="Picture 17" descr=" "/>
          <p:cNvPicPr>
            <a:picLocks noChangeAspect="1"/>
          </p:cNvPicPr>
          <p:nvPr/>
        </p:nvPicPr>
        <p:blipFill>
          <a:blip r:embed="rId6"/>
          <a:srcRect/>
          <a:stretch>
            <a:fillRect/>
          </a:stretch>
        </p:blipFill>
        <p:spPr bwMode="auto">
          <a:xfrm>
            <a:off x="3028950" y="1168400"/>
            <a:ext cx="3051175" cy="4935538"/>
          </a:xfrm>
          <a:prstGeom prst="rect">
            <a:avLst/>
          </a:prstGeom>
          <a:noFill/>
          <a:ln w="9525">
            <a:noFill/>
            <a:miter lim="800000"/>
            <a:headEnd/>
            <a:tailEnd/>
          </a:ln>
        </p:spPr>
      </p:pic>
      <p:pic>
        <p:nvPicPr>
          <p:cNvPr id="16" name="Picture 15" descr=" "/>
          <p:cNvPicPr>
            <a:picLocks noChangeAspect="1"/>
          </p:cNvPicPr>
          <p:nvPr/>
        </p:nvPicPr>
        <p:blipFill>
          <a:blip r:embed="rId7"/>
          <a:srcRect/>
          <a:stretch>
            <a:fillRect/>
          </a:stretch>
        </p:blipFill>
        <p:spPr bwMode="auto">
          <a:xfrm>
            <a:off x="3765550" y="2333625"/>
            <a:ext cx="49213" cy="3768725"/>
          </a:xfrm>
          <a:prstGeom prst="rect">
            <a:avLst/>
          </a:prstGeom>
          <a:noFill/>
          <a:ln w="9525">
            <a:noFill/>
            <a:miter lim="800000"/>
            <a:headEnd/>
            <a:tailEnd/>
          </a:ln>
        </p:spPr>
      </p:pic>
      <p:pic>
        <p:nvPicPr>
          <p:cNvPr id="17" name="Picture 16" descr=" "/>
          <p:cNvPicPr>
            <a:picLocks noChangeAspect="1"/>
          </p:cNvPicPr>
          <p:nvPr/>
        </p:nvPicPr>
        <p:blipFill>
          <a:blip r:embed="rId8"/>
          <a:srcRect/>
          <a:stretch>
            <a:fillRect/>
          </a:stretch>
        </p:blipFill>
        <p:spPr bwMode="auto">
          <a:xfrm>
            <a:off x="4854575" y="1651000"/>
            <a:ext cx="50800" cy="4451350"/>
          </a:xfrm>
          <a:prstGeom prst="rect">
            <a:avLst/>
          </a:prstGeom>
          <a:noFill/>
          <a:ln w="9525">
            <a:noFill/>
            <a:miter lim="800000"/>
            <a:headEnd/>
            <a:tailEnd/>
          </a:ln>
        </p:spPr>
      </p:pic>
      <p:pic>
        <p:nvPicPr>
          <p:cNvPr id="41991" name="Picture 19" descr="A table and two graphs that show the production function and marginal product. The first graph has number of workers on the x axis ranging from 0 to 10 and total output on the y axis ranging from 0 to 70. Total output rises rapidly in the green zone from zero to three workers, rises less rapidly in the yellow zone between three and eight workers, and falls in the red zone after eight workers. The second graph has number of workers on the x axis ranging from 0 to 10 and marginal product of labor on the y axis ranging from negative 10 to 15. The marginal product of labor rises in the green zone from zero to three workers, falls in the yellow zone from three to eight workers but remains positive, and becomes negative after eight workers. Notice that the marginal product becomes negative after total output reaches its maximum at eight workers. As long as marginal product is positive, total output rises. Once marginal product becomes negative, total output falls."/>
          <p:cNvPicPr>
            <a:picLocks noChangeAspect="1"/>
          </p:cNvPicPr>
          <p:nvPr/>
        </p:nvPicPr>
        <p:blipFill>
          <a:blip r:embed="rId9"/>
          <a:srcRect/>
          <a:stretch>
            <a:fillRect/>
          </a:stretch>
        </p:blipFill>
        <p:spPr bwMode="auto">
          <a:xfrm>
            <a:off x="2416175" y="1163638"/>
            <a:ext cx="3817938" cy="5453062"/>
          </a:xfrm>
          <a:prstGeom prst="rect">
            <a:avLst/>
          </a:prstGeom>
          <a:noFill/>
          <a:ln w="9525">
            <a:noFill/>
            <a:miter lim="800000"/>
            <a:headEnd/>
            <a:tailEnd/>
          </a:ln>
        </p:spPr>
      </p:pic>
      <p:pic>
        <p:nvPicPr>
          <p:cNvPr id="21" name="Picture 20" descr=" "/>
          <p:cNvPicPr>
            <a:picLocks noChangeAspect="1"/>
          </p:cNvPicPr>
          <p:nvPr/>
        </p:nvPicPr>
        <p:blipFill>
          <a:blip r:embed="rId10"/>
          <a:srcRect/>
          <a:stretch>
            <a:fillRect/>
          </a:stretch>
        </p:blipFill>
        <p:spPr bwMode="auto">
          <a:xfrm>
            <a:off x="3294063" y="4176713"/>
            <a:ext cx="2051050" cy="1700212"/>
          </a:xfrm>
          <a:prstGeom prst="rect">
            <a:avLst/>
          </a:prstGeom>
          <a:noFill/>
          <a:ln w="9525">
            <a:noFill/>
            <a:miter lim="800000"/>
            <a:headEnd/>
            <a:tailEnd/>
          </a:ln>
        </p:spPr>
      </p:pic>
      <p:pic>
        <p:nvPicPr>
          <p:cNvPr id="41993" name="Picture 21" descr=" "/>
          <p:cNvPicPr>
            <a:picLocks noChangeAspect="1"/>
          </p:cNvPicPr>
          <p:nvPr/>
        </p:nvPicPr>
        <p:blipFill>
          <a:blip r:embed="rId11"/>
          <a:srcRect/>
          <a:stretch>
            <a:fillRect/>
          </a:stretch>
        </p:blipFill>
        <p:spPr bwMode="auto">
          <a:xfrm>
            <a:off x="2744788" y="1536700"/>
            <a:ext cx="3335337" cy="4768850"/>
          </a:xfrm>
          <a:prstGeom prst="rect">
            <a:avLst/>
          </a:prstGeom>
          <a:noFill/>
          <a:ln w="9525">
            <a:noFill/>
            <a:miter lim="800000"/>
            <a:headEnd/>
            <a:tailEnd/>
          </a:ln>
        </p:spPr>
      </p:pic>
      <p:pic>
        <p:nvPicPr>
          <p:cNvPr id="24" name="Picture 23" descr=" "/>
          <p:cNvPicPr>
            <a:picLocks noChangeAspect="1"/>
          </p:cNvPicPr>
          <p:nvPr/>
        </p:nvPicPr>
        <p:blipFill>
          <a:blip r:embed="rId12"/>
          <a:srcRect/>
          <a:stretch>
            <a:fillRect/>
          </a:stretch>
        </p:blipFill>
        <p:spPr bwMode="auto">
          <a:xfrm>
            <a:off x="3028950" y="1314450"/>
            <a:ext cx="2417763" cy="1666875"/>
          </a:xfrm>
          <a:prstGeom prst="rect">
            <a:avLst/>
          </a:prstGeom>
          <a:noFill/>
          <a:ln w="9525">
            <a:noFill/>
            <a:miter lim="800000"/>
            <a:headEnd/>
            <a:tailEnd/>
          </a:ln>
        </p:spPr>
      </p:pic>
      <p:sp>
        <p:nvSpPr>
          <p:cNvPr id="41995" name="Title 14"/>
          <p:cNvSpPr>
            <a:spLocks noGrp="1"/>
          </p:cNvSpPr>
          <p:nvPr>
            <p:ph type="title"/>
          </p:nvPr>
        </p:nvSpPr>
        <p:spPr>
          <a:xfrm>
            <a:off x="469900" y="-187325"/>
            <a:ext cx="8229600" cy="1143000"/>
          </a:xfrm>
        </p:spPr>
        <p:txBody>
          <a:bodyPr/>
          <a:lstStyle/>
          <a:p>
            <a:pPr eaLnBrk="1" hangingPunct="1"/>
            <a:r>
              <a:rPr lang="en-US" sz="4200"/>
              <a:t>Total and Marginal Product</a:t>
            </a:r>
            <a:r>
              <a:rPr lang="en-US" sz="4000"/>
              <a:t>—</a:t>
            </a:r>
            <a:r>
              <a:rPr lang="en-US" sz="4200"/>
              <a:t>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10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4000" dirty="0" smtClean="0"/>
              <a:t>Diminishing Marginal Product </a:t>
            </a:r>
            <a:endParaRPr lang="en-US" sz="4000" dirty="0"/>
          </a:p>
        </p:txBody>
      </p:sp>
      <p:sp>
        <p:nvSpPr>
          <p:cNvPr id="22531" name="Content Placeholder 2"/>
          <p:cNvSpPr>
            <a:spLocks noGrp="1"/>
          </p:cNvSpPr>
          <p:nvPr>
            <p:ph idx="1"/>
          </p:nvPr>
        </p:nvSpPr>
        <p:spPr/>
        <p:txBody>
          <a:bodyPr/>
          <a:lstStyle/>
          <a:p>
            <a:r>
              <a:rPr lang="en-US" dirty="0" smtClean="0"/>
              <a:t>Diminishing marginal product</a:t>
            </a:r>
          </a:p>
          <a:p>
            <a:pPr lvl="1"/>
            <a:r>
              <a:rPr lang="en-US" dirty="0" smtClean="0"/>
              <a:t>Occurs when successive increases in inputs are associated with a slower rise in output</a:t>
            </a:r>
          </a:p>
          <a:p>
            <a:endParaRPr lang="en-US" dirty="0" smtClean="0"/>
          </a:p>
          <a:p>
            <a:r>
              <a:rPr lang="en-US" dirty="0" smtClean="0"/>
              <a:t>Why does this happen?</a:t>
            </a:r>
          </a:p>
          <a:p>
            <a:endParaRPr lang="en-US" dirty="0" smtClean="0"/>
          </a:p>
          <a:p>
            <a:r>
              <a:rPr lang="en-US" dirty="0" smtClean="0"/>
              <a:t>What does diminishing marginal product tell us about the firm’s labor input decision?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2" descr=" "/>
          <p:cNvPicPr>
            <a:picLocks noChangeAspect="1"/>
          </p:cNvPicPr>
          <p:nvPr/>
        </p:nvPicPr>
        <p:blipFill>
          <a:blip r:embed="rId3"/>
          <a:srcRect/>
          <a:stretch>
            <a:fillRect/>
          </a:stretch>
        </p:blipFill>
        <p:spPr bwMode="auto">
          <a:xfrm>
            <a:off x="4852988" y="1168400"/>
            <a:ext cx="766762" cy="4935538"/>
          </a:xfrm>
          <a:prstGeom prst="rect">
            <a:avLst/>
          </a:prstGeom>
          <a:noFill/>
          <a:ln w="9525">
            <a:noFill/>
            <a:miter lim="800000"/>
            <a:headEnd/>
            <a:tailEnd/>
          </a:ln>
        </p:spPr>
      </p:pic>
      <p:pic>
        <p:nvPicPr>
          <p:cNvPr id="46082" name="Picture 24" descr=" "/>
          <p:cNvPicPr>
            <a:picLocks noChangeAspect="1"/>
          </p:cNvPicPr>
          <p:nvPr/>
        </p:nvPicPr>
        <p:blipFill>
          <a:blip r:embed="rId4"/>
          <a:srcRect/>
          <a:stretch>
            <a:fillRect/>
          </a:stretch>
        </p:blipFill>
        <p:spPr bwMode="auto">
          <a:xfrm>
            <a:off x="3773488" y="1163638"/>
            <a:ext cx="1100137" cy="4935537"/>
          </a:xfrm>
          <a:prstGeom prst="rect">
            <a:avLst/>
          </a:prstGeom>
          <a:noFill/>
          <a:ln w="9525">
            <a:noFill/>
            <a:miter lim="800000"/>
            <a:headEnd/>
            <a:tailEnd/>
          </a:ln>
        </p:spPr>
      </p:pic>
      <p:pic>
        <p:nvPicPr>
          <p:cNvPr id="46083" name="Picture 18" descr=" "/>
          <p:cNvPicPr>
            <a:picLocks noChangeAspect="1"/>
          </p:cNvPicPr>
          <p:nvPr/>
        </p:nvPicPr>
        <p:blipFill>
          <a:blip r:embed="rId5"/>
          <a:srcRect/>
          <a:stretch>
            <a:fillRect/>
          </a:stretch>
        </p:blipFill>
        <p:spPr bwMode="auto">
          <a:xfrm>
            <a:off x="3028950" y="1163638"/>
            <a:ext cx="766763" cy="4935537"/>
          </a:xfrm>
          <a:prstGeom prst="rect">
            <a:avLst/>
          </a:prstGeom>
          <a:noFill/>
          <a:ln w="9525">
            <a:noFill/>
            <a:miter lim="800000"/>
            <a:headEnd/>
            <a:tailEnd/>
          </a:ln>
        </p:spPr>
      </p:pic>
      <p:pic>
        <p:nvPicPr>
          <p:cNvPr id="46084" name="Picture 17" descr=" "/>
          <p:cNvPicPr>
            <a:picLocks noChangeAspect="1"/>
          </p:cNvPicPr>
          <p:nvPr/>
        </p:nvPicPr>
        <p:blipFill>
          <a:blip r:embed="rId6"/>
          <a:srcRect/>
          <a:stretch>
            <a:fillRect/>
          </a:stretch>
        </p:blipFill>
        <p:spPr bwMode="auto">
          <a:xfrm>
            <a:off x="3028950" y="1168400"/>
            <a:ext cx="3051175" cy="4935538"/>
          </a:xfrm>
          <a:prstGeom prst="rect">
            <a:avLst/>
          </a:prstGeom>
          <a:noFill/>
          <a:ln w="9525">
            <a:noFill/>
            <a:miter lim="800000"/>
            <a:headEnd/>
            <a:tailEnd/>
          </a:ln>
        </p:spPr>
      </p:pic>
      <p:pic>
        <p:nvPicPr>
          <p:cNvPr id="46085" name="Picture 15" descr=" "/>
          <p:cNvPicPr>
            <a:picLocks noChangeAspect="1"/>
          </p:cNvPicPr>
          <p:nvPr/>
        </p:nvPicPr>
        <p:blipFill>
          <a:blip r:embed="rId7"/>
          <a:srcRect/>
          <a:stretch>
            <a:fillRect/>
          </a:stretch>
        </p:blipFill>
        <p:spPr bwMode="auto">
          <a:xfrm>
            <a:off x="3765550" y="2333625"/>
            <a:ext cx="49213" cy="3768725"/>
          </a:xfrm>
          <a:prstGeom prst="rect">
            <a:avLst/>
          </a:prstGeom>
          <a:noFill/>
          <a:ln w="9525">
            <a:noFill/>
            <a:miter lim="800000"/>
            <a:headEnd/>
            <a:tailEnd/>
          </a:ln>
        </p:spPr>
      </p:pic>
      <p:pic>
        <p:nvPicPr>
          <p:cNvPr id="46086" name="Picture 16" descr=" "/>
          <p:cNvPicPr>
            <a:picLocks noChangeAspect="1"/>
          </p:cNvPicPr>
          <p:nvPr/>
        </p:nvPicPr>
        <p:blipFill>
          <a:blip r:embed="rId8"/>
          <a:srcRect/>
          <a:stretch>
            <a:fillRect/>
          </a:stretch>
        </p:blipFill>
        <p:spPr bwMode="auto">
          <a:xfrm>
            <a:off x="4854575" y="1651000"/>
            <a:ext cx="50800" cy="4451350"/>
          </a:xfrm>
          <a:prstGeom prst="rect">
            <a:avLst/>
          </a:prstGeom>
          <a:noFill/>
          <a:ln w="9525">
            <a:noFill/>
            <a:miter lim="800000"/>
            <a:headEnd/>
            <a:tailEnd/>
          </a:ln>
        </p:spPr>
      </p:pic>
      <p:pic>
        <p:nvPicPr>
          <p:cNvPr id="46087" name="Picture 19" descr=" A table and two graphs that show the production function and marginal product. The first graph has number of workers on the x axis ranging from 0 to 10 and total output on the y axis ranging from 0 to 70. Total output rises rapidly in the green zone from zero to three workers, rises less rapidly in the yellow zone between three and eight workers, and falls in the red zone after eight workers. The second graph has number of workers on the x axis ranging from 0 to 10 and marginal product of labor on the y axis ranging from negative 10 to 15. The marginal product of labor rises in the green zone from zero to three workers, falls in the yellow zone from three to eight workers but remains positive, and becomes negative after eight workers. Notice that the marginal product becomes negative after total output reaches its maximum at eight workers. As long as marginal product is positive, total output rises. Once marginal product becomes negative, total output falls."/>
          <p:cNvPicPr>
            <a:picLocks noChangeAspect="1"/>
          </p:cNvPicPr>
          <p:nvPr/>
        </p:nvPicPr>
        <p:blipFill>
          <a:blip r:embed="rId9"/>
          <a:srcRect/>
          <a:stretch>
            <a:fillRect/>
          </a:stretch>
        </p:blipFill>
        <p:spPr bwMode="auto">
          <a:xfrm>
            <a:off x="2416175" y="1163638"/>
            <a:ext cx="3817938" cy="5453062"/>
          </a:xfrm>
          <a:prstGeom prst="rect">
            <a:avLst/>
          </a:prstGeom>
          <a:noFill/>
          <a:ln w="9525">
            <a:noFill/>
            <a:miter lim="800000"/>
            <a:headEnd/>
            <a:tailEnd/>
          </a:ln>
        </p:spPr>
      </p:pic>
      <p:pic>
        <p:nvPicPr>
          <p:cNvPr id="46088" name="Picture 20" descr=" "/>
          <p:cNvPicPr>
            <a:picLocks noChangeAspect="1"/>
          </p:cNvPicPr>
          <p:nvPr/>
        </p:nvPicPr>
        <p:blipFill>
          <a:blip r:embed="rId10"/>
          <a:srcRect/>
          <a:stretch>
            <a:fillRect/>
          </a:stretch>
        </p:blipFill>
        <p:spPr bwMode="auto">
          <a:xfrm>
            <a:off x="3294063" y="4176713"/>
            <a:ext cx="2051050" cy="1700212"/>
          </a:xfrm>
          <a:prstGeom prst="rect">
            <a:avLst/>
          </a:prstGeom>
          <a:noFill/>
          <a:ln w="9525">
            <a:noFill/>
            <a:miter lim="800000"/>
            <a:headEnd/>
            <a:tailEnd/>
          </a:ln>
        </p:spPr>
      </p:pic>
      <p:pic>
        <p:nvPicPr>
          <p:cNvPr id="46089" name="Picture 21" descr=" "/>
          <p:cNvPicPr>
            <a:picLocks noChangeAspect="1"/>
          </p:cNvPicPr>
          <p:nvPr/>
        </p:nvPicPr>
        <p:blipFill>
          <a:blip r:embed="rId11"/>
          <a:srcRect/>
          <a:stretch>
            <a:fillRect/>
          </a:stretch>
        </p:blipFill>
        <p:spPr bwMode="auto">
          <a:xfrm>
            <a:off x="2744788" y="1536700"/>
            <a:ext cx="3335337" cy="4768850"/>
          </a:xfrm>
          <a:prstGeom prst="rect">
            <a:avLst/>
          </a:prstGeom>
          <a:noFill/>
          <a:ln w="9525">
            <a:noFill/>
            <a:miter lim="800000"/>
            <a:headEnd/>
            <a:tailEnd/>
          </a:ln>
        </p:spPr>
      </p:pic>
      <p:pic>
        <p:nvPicPr>
          <p:cNvPr id="46090" name="Picture 23" descr=" "/>
          <p:cNvPicPr>
            <a:picLocks noChangeAspect="1"/>
          </p:cNvPicPr>
          <p:nvPr/>
        </p:nvPicPr>
        <p:blipFill>
          <a:blip r:embed="rId12"/>
          <a:srcRect/>
          <a:stretch>
            <a:fillRect/>
          </a:stretch>
        </p:blipFill>
        <p:spPr bwMode="auto">
          <a:xfrm>
            <a:off x="3028950" y="1314450"/>
            <a:ext cx="2417763" cy="1666875"/>
          </a:xfrm>
          <a:prstGeom prst="rect">
            <a:avLst/>
          </a:prstGeom>
          <a:noFill/>
          <a:ln w="9525">
            <a:noFill/>
            <a:miter lim="800000"/>
            <a:headEnd/>
            <a:tailEnd/>
          </a:ln>
        </p:spPr>
      </p:pic>
      <p:sp>
        <p:nvSpPr>
          <p:cNvPr id="46091" name="Title 14"/>
          <p:cNvSpPr>
            <a:spLocks noGrp="1"/>
          </p:cNvSpPr>
          <p:nvPr>
            <p:ph type="title"/>
          </p:nvPr>
        </p:nvSpPr>
        <p:spPr>
          <a:xfrm>
            <a:off x="469900" y="-187325"/>
            <a:ext cx="8229600" cy="1143000"/>
          </a:xfrm>
        </p:spPr>
        <p:txBody>
          <a:bodyPr/>
          <a:lstStyle/>
          <a:p>
            <a:pPr eaLnBrk="1" hangingPunct="1"/>
            <a:r>
              <a:rPr lang="en-US" sz="4200"/>
              <a:t>Total and Marginal Product</a:t>
            </a:r>
            <a:r>
              <a:rPr lang="en-US" sz="4000"/>
              <a:t>—</a:t>
            </a:r>
            <a:r>
              <a:rPr lang="en-US" sz="4200"/>
              <a:t>2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Previously</a:t>
            </a:r>
            <a:endParaRPr lang="en-US" sz="4400">
              <a:latin typeface="Helvetica Neue" pitchFamily="-107" charset="0"/>
              <a:cs typeface="Arial" pitchFamily="-107" charset="0"/>
            </a:endParaRPr>
          </a:p>
        </p:txBody>
      </p:sp>
      <p:sp>
        <p:nvSpPr>
          <p:cNvPr id="12290" name="Content Placeholder 2"/>
          <p:cNvSpPr>
            <a:spLocks noGrp="1"/>
          </p:cNvSpPr>
          <p:nvPr>
            <p:ph idx="1"/>
          </p:nvPr>
        </p:nvSpPr>
        <p:spPr>
          <a:xfrm>
            <a:off x="252413" y="1712913"/>
            <a:ext cx="8658225" cy="4895850"/>
          </a:xfrm>
        </p:spPr>
        <p:txBody>
          <a:bodyPr/>
          <a:lstStyle/>
          <a:p>
            <a:pPr marL="342900" indent="-342900">
              <a:buFontTx/>
              <a:buChar char="•"/>
            </a:pPr>
            <a:r>
              <a:rPr lang="en-US" b="1" dirty="0" smtClean="0">
                <a:solidFill>
                  <a:srgbClr val="1492C7"/>
                </a:solidFill>
                <a:latin typeface="Arial" pitchFamily="-107" charset="0"/>
                <a:cs typeface="Arial" pitchFamily="-107" charset="0"/>
              </a:rPr>
              <a:t>Externalities </a:t>
            </a:r>
            <a:r>
              <a:rPr lang="en-US" sz="2800" dirty="0" smtClean="0">
                <a:latin typeface="Arial" pitchFamily="-107" charset="0"/>
                <a:cs typeface="Arial" pitchFamily="-107" charset="0"/>
              </a:rPr>
              <a:t>exist </a:t>
            </a:r>
            <a:r>
              <a:rPr lang="en-US" sz="2800" dirty="0">
                <a:latin typeface="Arial" pitchFamily="-107" charset="0"/>
                <a:cs typeface="Arial" pitchFamily="-107" charset="0"/>
              </a:rPr>
              <a:t>when social costs (benefits) differ from internal costs (benefits).</a:t>
            </a:r>
          </a:p>
          <a:p>
            <a:pPr marL="342900" indent="-342900">
              <a:buFontTx/>
              <a:buChar char="•"/>
            </a:pPr>
            <a:r>
              <a:rPr lang="en-US" sz="2800" dirty="0">
                <a:latin typeface="Arial" pitchFamily="-107" charset="0"/>
                <a:cs typeface="Arial" pitchFamily="-107" charset="0"/>
              </a:rPr>
              <a:t>It may be possible to correct for externalities by discouraging (encouraging) activities that harm (benefit) third parties.</a:t>
            </a:r>
          </a:p>
          <a:p>
            <a:pPr marL="342900" indent="-342900">
              <a:buFontTx/>
              <a:buChar char="•"/>
            </a:pPr>
            <a:r>
              <a:rPr lang="en-US" b="1" dirty="0" smtClean="0">
                <a:solidFill>
                  <a:srgbClr val="1492C7"/>
                </a:solidFill>
                <a:latin typeface="Arial" pitchFamily="-107" charset="0"/>
                <a:cs typeface="Arial" pitchFamily="-107" charset="0"/>
              </a:rPr>
              <a:t>Public goods</a:t>
            </a:r>
            <a:r>
              <a:rPr lang="en-US" sz="2800" dirty="0" smtClean="0">
                <a:latin typeface="Arial" pitchFamily="-107" charset="0"/>
                <a:cs typeface="Arial" pitchFamily="-107" charset="0"/>
              </a:rPr>
              <a:t>, </a:t>
            </a:r>
            <a:r>
              <a:rPr lang="en-US" sz="2800" dirty="0">
                <a:latin typeface="Arial" pitchFamily="-107" charset="0"/>
                <a:cs typeface="Arial" pitchFamily="-107" charset="0"/>
              </a:rPr>
              <a:t>which are </a:t>
            </a:r>
            <a:r>
              <a:rPr lang="en-US" sz="2800" i="1" dirty="0" err="1">
                <a:latin typeface="Arial" pitchFamily="-107" charset="0"/>
                <a:cs typeface="Arial" pitchFamily="-107" charset="0"/>
              </a:rPr>
              <a:t>nonexcludable</a:t>
            </a:r>
            <a:r>
              <a:rPr lang="en-US" sz="2800" dirty="0">
                <a:latin typeface="Arial" pitchFamily="-107" charset="0"/>
                <a:cs typeface="Arial" pitchFamily="-107" charset="0"/>
              </a:rPr>
              <a:t> and </a:t>
            </a:r>
            <a:r>
              <a:rPr lang="en-US" sz="2800" i="1" dirty="0" err="1">
                <a:latin typeface="Arial" pitchFamily="-107" charset="0"/>
                <a:cs typeface="Arial" pitchFamily="-107" charset="0"/>
              </a:rPr>
              <a:t>nonrival</a:t>
            </a:r>
            <a:r>
              <a:rPr lang="en-US" sz="2800" dirty="0">
                <a:latin typeface="Arial" pitchFamily="-107" charset="0"/>
                <a:cs typeface="Arial" pitchFamily="-107" charset="0"/>
              </a:rPr>
              <a:t>, lead to the free-rider problem and underproduction of the good.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algn="l"/>
            <a:r>
              <a:rPr lang="en-US" sz="4400">
                <a:latin typeface="Arial" pitchFamily="-107" charset="0"/>
                <a:cs typeface="Arial" pitchFamily="-107" charset="0"/>
              </a:rPr>
              <a:t>Practice What You Know—2 </a:t>
            </a:r>
          </a:p>
        </p:txBody>
      </p:sp>
      <p:sp>
        <p:nvSpPr>
          <p:cNvPr id="50178" name="Content Placeholder 2"/>
          <p:cNvSpPr>
            <a:spLocks noGrp="1"/>
          </p:cNvSpPr>
          <p:nvPr>
            <p:ph idx="1"/>
          </p:nvPr>
        </p:nvSpPr>
        <p:spPr/>
        <p:txBody>
          <a:bodyPr/>
          <a:lstStyle/>
          <a:p>
            <a:pPr marL="457200" indent="-457200" eaLnBrk="1" hangingPunct="1">
              <a:buFont typeface="Arial" charset="0"/>
              <a:buChar char="•"/>
            </a:pPr>
            <a:r>
              <a:rPr lang="en-US" sz="2800" dirty="0">
                <a:latin typeface="Helvetica Neue" pitchFamily="-107" charset="0"/>
                <a:cs typeface="Arial" pitchFamily="-107" charset="0"/>
              </a:rPr>
              <a:t>Total output with seven workers is Q = 70. Total output with eight workers is Q = 82. What is the marginal product of the eighth worker?</a:t>
            </a:r>
          </a:p>
          <a:p>
            <a:pPr eaLnBrk="1" hangingPunct="1"/>
            <a:endParaRPr lang="en-US" sz="2800" dirty="0">
              <a:latin typeface="Helvetica Neue" pitchFamily="-107" charset="0"/>
              <a:cs typeface="Arial" pitchFamily="-107" charset="0"/>
            </a:endParaRP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12</a:t>
            </a:r>
          </a:p>
          <a:p>
            <a:pPr marL="971550" lvl="1" indent="-514350" eaLnBrk="1" hangingPunct="1">
              <a:buFont typeface="Calibri" pitchFamily="-107" charset="0"/>
              <a:buAutoNum type="alphaUcPeriod"/>
            </a:pPr>
            <a:r>
              <a:rPr lang="en-US" altLang="ja-JP" sz="2800" dirty="0">
                <a:latin typeface="Helvetica Neue" pitchFamily="-107" charset="0"/>
                <a:cs typeface="Arial" pitchFamily="-107" charset="0"/>
              </a:rPr>
              <a:t>10</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82</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8</a:t>
            </a:r>
          </a:p>
          <a:p>
            <a:endParaRPr lang="en-US" sz="2800" dirty="0">
              <a:latin typeface="Arial" pitchFamily="-107" charset="0"/>
              <a:cs typeface="Arial" pitchFamily="-107" charset="0"/>
            </a:endParaRPr>
          </a:p>
        </p:txBody>
      </p:sp>
      <p:sp>
        <p:nvSpPr>
          <p:cNvPr id="4" name="Rectangle 3" descr="Correct answer: A, 12"/>
          <p:cNvSpPr>
            <a:spLocks noChangeArrowheads="1"/>
          </p:cNvSpPr>
          <p:nvPr/>
        </p:nvSpPr>
        <p:spPr bwMode="auto">
          <a:xfrm>
            <a:off x="741363" y="3635623"/>
            <a:ext cx="1639887"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algn="l"/>
            <a:r>
              <a:rPr lang="en-US" sz="4400">
                <a:latin typeface="Arial" pitchFamily="-107" charset="0"/>
                <a:cs typeface="Arial" pitchFamily="-107" charset="0"/>
              </a:rPr>
              <a:t>Practice What You Know—3 </a:t>
            </a:r>
          </a:p>
        </p:txBody>
      </p:sp>
      <p:sp>
        <p:nvSpPr>
          <p:cNvPr id="52226" name="Content Placeholder 2"/>
          <p:cNvSpPr>
            <a:spLocks noGrp="1"/>
          </p:cNvSpPr>
          <p:nvPr>
            <p:ph idx="1"/>
          </p:nvPr>
        </p:nvSpPr>
        <p:spPr>
          <a:xfrm>
            <a:off x="457200" y="1713168"/>
            <a:ext cx="4333225" cy="4896248"/>
          </a:xfrm>
        </p:spPr>
        <p:txBody>
          <a:bodyPr/>
          <a:lstStyle/>
          <a:p>
            <a:pPr marL="457200" indent="-457200" eaLnBrk="1" hangingPunct="1">
              <a:buFont typeface="Arial" charset="0"/>
              <a:buChar char="•"/>
            </a:pPr>
            <a:r>
              <a:rPr lang="en-US" sz="2800" dirty="0">
                <a:latin typeface="Helvetica Neue" pitchFamily="-107" charset="0"/>
                <a:cs typeface="Arial" pitchFamily="-107" charset="0"/>
              </a:rPr>
              <a:t>Where does diminishing marginal product begin?</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12</a:t>
            </a:r>
          </a:p>
          <a:p>
            <a:pPr marL="971550" lvl="1" indent="-514350" eaLnBrk="1" hangingPunct="1">
              <a:buFont typeface="Calibri" pitchFamily="-107" charset="0"/>
              <a:buAutoNum type="alphaUcPeriod"/>
            </a:pPr>
            <a:r>
              <a:rPr lang="en-US" altLang="ja-JP" sz="2800" dirty="0">
                <a:latin typeface="Helvetica Neue" pitchFamily="-107" charset="0"/>
                <a:cs typeface="Arial" pitchFamily="-107" charset="0"/>
              </a:rPr>
              <a:t>10</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82</a:t>
            </a:r>
          </a:p>
          <a:p>
            <a:pPr marL="971550" lvl="1" indent="-514350" eaLnBrk="1" hangingPunct="1">
              <a:buFont typeface="Calibri" pitchFamily="-107" charset="0"/>
              <a:buAutoNum type="alphaUcPeriod"/>
            </a:pPr>
            <a:r>
              <a:rPr lang="en-US" sz="2800" dirty="0">
                <a:latin typeface="Helvetica Neue" pitchFamily="-107" charset="0"/>
                <a:cs typeface="Arial" pitchFamily="-107" charset="0"/>
              </a:rPr>
              <a:t>8</a:t>
            </a:r>
          </a:p>
          <a:p>
            <a:endParaRPr lang="en-US" sz="2800" dirty="0">
              <a:latin typeface="Arial" pitchFamily="-107" charset="0"/>
              <a:cs typeface="Arial" pitchFamily="-107" charset="0"/>
            </a:endParaRPr>
          </a:p>
        </p:txBody>
      </p:sp>
      <p:sp>
        <p:nvSpPr>
          <p:cNvPr id="4" name="Rectangle 3" descr="Correct answer: B, 10"/>
          <p:cNvSpPr>
            <a:spLocks noChangeArrowheads="1"/>
          </p:cNvSpPr>
          <p:nvPr/>
        </p:nvSpPr>
        <p:spPr bwMode="auto">
          <a:xfrm>
            <a:off x="703263" y="3576390"/>
            <a:ext cx="1506537" cy="563810"/>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15173020"/>
              </p:ext>
            </p:extLst>
          </p:nvPr>
        </p:nvGraphicFramePr>
        <p:xfrm>
          <a:off x="4978400" y="2276475"/>
          <a:ext cx="3773488" cy="4023360"/>
        </p:xfrm>
        <a:graphic>
          <a:graphicData uri="http://schemas.openxmlformats.org/drawingml/2006/table">
            <a:tbl>
              <a:tblPr firstRow="1" bandRow="1">
                <a:tableStyleId>{5C22544A-7EE6-4342-B048-85BDC9FD1C3A}</a:tableStyleId>
              </a:tblPr>
              <a:tblGrid>
                <a:gridCol w="1886744">
                  <a:extLst>
                    <a:ext uri="{9D8B030D-6E8A-4147-A177-3AD203B41FA5}"/>
                  </a:extLst>
                </a:gridCol>
                <a:gridCol w="1886744">
                  <a:extLst>
                    <a:ext uri="{9D8B030D-6E8A-4147-A177-3AD203B41FA5}"/>
                  </a:extLst>
                </a:gridCol>
              </a:tblGrid>
              <a:tr h="457200">
                <a:tc>
                  <a:txBody>
                    <a:bodyPr/>
                    <a:lstStyle/>
                    <a:p>
                      <a:pPr algn="ctr"/>
                      <a:r>
                        <a:rPr lang="en-US" sz="2400" b="1" dirty="0">
                          <a:solidFill>
                            <a:srgbClr val="FFFF00"/>
                          </a:solidFill>
                          <a:latin typeface="Arial" charset="0"/>
                          <a:ea typeface="Arial" charset="0"/>
                          <a:cs typeface="Arial" charset="0"/>
                        </a:rPr>
                        <a:t>Workers</a:t>
                      </a:r>
                    </a:p>
                  </a:txBody>
                  <a:tcPr marL="91435" marR="91435"/>
                </a:tc>
                <a:tc>
                  <a:txBody>
                    <a:bodyPr/>
                    <a:lstStyle/>
                    <a:p>
                      <a:pPr algn="ctr"/>
                      <a:r>
                        <a:rPr lang="en-US" sz="2400">
                          <a:solidFill>
                            <a:srgbClr val="FFFF00"/>
                          </a:solidFill>
                          <a:latin typeface="Arial" charset="0"/>
                          <a:ea typeface="Arial" charset="0"/>
                          <a:cs typeface="Arial" charset="0"/>
                        </a:rPr>
                        <a:t>Total</a:t>
                      </a:r>
                      <a:r>
                        <a:rPr lang="en-US" sz="2400">
                          <a:latin typeface="Arial" charset="0"/>
                          <a:ea typeface="Arial" charset="0"/>
                          <a:cs typeface="Arial" charset="0"/>
                        </a:rPr>
                        <a:t> </a:t>
                      </a:r>
                      <a:r>
                        <a:rPr lang="en-US" sz="2400">
                          <a:solidFill>
                            <a:srgbClr val="FFFF00"/>
                          </a:solidFill>
                          <a:latin typeface="Arial" charset="0"/>
                          <a:ea typeface="Arial" charset="0"/>
                          <a:cs typeface="Arial" charset="0"/>
                        </a:rPr>
                        <a:t>Product</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0</a:t>
                      </a:r>
                    </a:p>
                  </a:txBody>
                  <a:tcPr marL="91435" marR="91435"/>
                </a:tc>
                <a:tc>
                  <a:txBody>
                    <a:bodyPr/>
                    <a:lstStyle/>
                    <a:p>
                      <a:pPr algn="ctr"/>
                      <a:r>
                        <a:rPr lang="en-US" sz="2400">
                          <a:latin typeface="Arial" charset="0"/>
                          <a:ea typeface="Arial" charset="0"/>
                          <a:cs typeface="Arial" charset="0"/>
                        </a:rPr>
                        <a:t>0</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1</a:t>
                      </a:r>
                    </a:p>
                  </a:txBody>
                  <a:tcPr marL="91435" marR="91435"/>
                </a:tc>
                <a:tc>
                  <a:txBody>
                    <a:bodyPr/>
                    <a:lstStyle/>
                    <a:p>
                      <a:pPr algn="ctr"/>
                      <a:r>
                        <a:rPr lang="en-US" sz="2400">
                          <a:latin typeface="Arial" charset="0"/>
                          <a:ea typeface="Arial" charset="0"/>
                          <a:cs typeface="Arial" charset="0"/>
                        </a:rPr>
                        <a:t>3</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2</a:t>
                      </a:r>
                    </a:p>
                  </a:txBody>
                  <a:tcPr marL="91435" marR="91435"/>
                </a:tc>
                <a:tc>
                  <a:txBody>
                    <a:bodyPr/>
                    <a:lstStyle/>
                    <a:p>
                      <a:pPr algn="ctr"/>
                      <a:r>
                        <a:rPr lang="en-US" sz="2400">
                          <a:latin typeface="Arial" charset="0"/>
                          <a:ea typeface="Arial" charset="0"/>
                          <a:cs typeface="Arial" charset="0"/>
                        </a:rPr>
                        <a:t>8</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3</a:t>
                      </a:r>
                    </a:p>
                  </a:txBody>
                  <a:tcPr marL="91435" marR="91435"/>
                </a:tc>
                <a:tc>
                  <a:txBody>
                    <a:bodyPr/>
                    <a:lstStyle/>
                    <a:p>
                      <a:pPr algn="ctr"/>
                      <a:r>
                        <a:rPr lang="en-US" sz="2400">
                          <a:latin typeface="Arial" charset="0"/>
                          <a:ea typeface="Arial" charset="0"/>
                          <a:cs typeface="Arial" charset="0"/>
                        </a:rPr>
                        <a:t>10</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4</a:t>
                      </a:r>
                    </a:p>
                  </a:txBody>
                  <a:tcPr marL="91435" marR="91435"/>
                </a:tc>
                <a:tc>
                  <a:txBody>
                    <a:bodyPr/>
                    <a:lstStyle/>
                    <a:p>
                      <a:pPr algn="ctr"/>
                      <a:r>
                        <a:rPr lang="en-US" sz="2400">
                          <a:latin typeface="Arial" charset="0"/>
                          <a:ea typeface="Arial" charset="0"/>
                          <a:cs typeface="Arial" charset="0"/>
                        </a:rPr>
                        <a:t>11</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5</a:t>
                      </a:r>
                    </a:p>
                  </a:txBody>
                  <a:tcPr marL="91435" marR="91435"/>
                </a:tc>
                <a:tc>
                  <a:txBody>
                    <a:bodyPr/>
                    <a:lstStyle/>
                    <a:p>
                      <a:pPr algn="ctr"/>
                      <a:r>
                        <a:rPr lang="en-US" sz="2400">
                          <a:latin typeface="Arial" charset="0"/>
                          <a:ea typeface="Arial" charset="0"/>
                          <a:cs typeface="Arial" charset="0"/>
                        </a:rPr>
                        <a:t>9</a:t>
                      </a:r>
                    </a:p>
                  </a:txBody>
                  <a:tcPr marL="91435" marR="91435"/>
                </a:tc>
                <a:extLst>
                  <a:ext uri="{0D108BD9-81ED-4DB2-BD59-A6C34878D82A}"/>
                </a:extLst>
              </a:tr>
              <a:tr h="457200">
                <a:tc>
                  <a:txBody>
                    <a:bodyPr/>
                    <a:lstStyle/>
                    <a:p>
                      <a:pPr algn="ctr"/>
                      <a:r>
                        <a:rPr lang="en-US" sz="2400">
                          <a:latin typeface="Arial" charset="0"/>
                          <a:ea typeface="Arial" charset="0"/>
                          <a:cs typeface="Arial" charset="0"/>
                        </a:rPr>
                        <a:t>6</a:t>
                      </a:r>
                    </a:p>
                  </a:txBody>
                  <a:tcPr marL="91435" marR="91435"/>
                </a:tc>
                <a:tc>
                  <a:txBody>
                    <a:bodyPr/>
                    <a:lstStyle/>
                    <a:p>
                      <a:pPr algn="ctr"/>
                      <a:r>
                        <a:rPr lang="en-US" sz="2400" dirty="0">
                          <a:latin typeface="Arial" charset="0"/>
                          <a:ea typeface="Arial" charset="0"/>
                          <a:cs typeface="Arial" charset="0"/>
                        </a:rPr>
                        <a:t>6</a:t>
                      </a:r>
                    </a:p>
                  </a:txBody>
                  <a:tcPr marL="91435" marR="91435"/>
                </a:tc>
                <a:extLst>
                  <a:ext uri="{0D108BD9-81ED-4DB2-BD59-A6C34878D82A}"/>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pPr algn="l"/>
            <a:r>
              <a:rPr lang="en-US">
                <a:latin typeface="Arial" pitchFamily="-107" charset="0"/>
                <a:cs typeface="Arial" pitchFamily="-107" charset="0"/>
              </a:rPr>
              <a:t>Economics in </a:t>
            </a:r>
            <a:r>
              <a:rPr lang="en-US" i="1">
                <a:latin typeface="Arial" pitchFamily="-107" charset="0"/>
                <a:cs typeface="Arial" pitchFamily="-107" charset="0"/>
              </a:rPr>
              <a:t>The Big Bang Theory</a:t>
            </a:r>
          </a:p>
        </p:txBody>
      </p:sp>
      <p:sp>
        <p:nvSpPr>
          <p:cNvPr id="54274" name="Content Placeholder 2"/>
          <p:cNvSpPr>
            <a:spLocks noGrp="1"/>
          </p:cNvSpPr>
          <p:nvPr>
            <p:ph idx="1"/>
          </p:nvPr>
        </p:nvSpPr>
        <p:spPr>
          <a:xfrm>
            <a:off x="457200" y="1712913"/>
            <a:ext cx="8229600" cy="2770187"/>
          </a:xfrm>
        </p:spPr>
        <p:txBody>
          <a:bodyPr/>
          <a:lstStyle/>
          <a:p>
            <a:pPr marL="457200" indent="-457200">
              <a:buFontTx/>
              <a:buChar char="•"/>
            </a:pPr>
            <a:r>
              <a:rPr lang="en-US" sz="2800">
                <a:latin typeface="Arial" pitchFamily="-107" charset="0"/>
                <a:cs typeface="Arial" pitchFamily="-107" charset="0"/>
              </a:rPr>
              <a:t>Economies of scale</a:t>
            </a:r>
          </a:p>
          <a:p>
            <a:pPr marL="457200" indent="-457200">
              <a:buFontTx/>
              <a:buChar char="•"/>
            </a:pPr>
            <a:r>
              <a:rPr lang="en-US" sz="2800">
                <a:latin typeface="Arial" pitchFamily="-107" charset="0"/>
                <a:cs typeface="Arial" pitchFamily="-107" charset="0"/>
              </a:rPr>
              <a:t>Sheldon gives Penny business advice on Penny Blossoms.</a:t>
            </a:r>
          </a:p>
        </p:txBody>
      </p:sp>
      <p:pic>
        <p:nvPicPr>
          <p:cNvPr id="54275" name="Picture 4" descr="Tip #297: The Firm in The Big Bang Theory, “Work Song Nanocluster”">
            <a:hlinkClick r:id="rId3"/>
          </p:cNvPr>
          <p:cNvPicPr>
            <a:picLocks noChangeAspect="1"/>
          </p:cNvPicPr>
          <p:nvPr/>
        </p:nvPicPr>
        <p:blipFill>
          <a:blip r:embed="rId4"/>
          <a:srcRect l="20306" t="18303" r="22078" b="25455"/>
          <a:stretch>
            <a:fillRect/>
          </a:stretch>
        </p:blipFill>
        <p:spPr bwMode="auto">
          <a:xfrm>
            <a:off x="3797300" y="39322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Economics in </a:t>
            </a:r>
            <a:r>
              <a:rPr lang="en-US" sz="4400" i="1">
                <a:latin typeface="Arial" pitchFamily="-107" charset="0"/>
                <a:cs typeface="Arial" pitchFamily="-107" charset="0"/>
              </a:rPr>
              <a:t>Family Matters</a:t>
            </a:r>
          </a:p>
        </p:txBody>
      </p:sp>
      <p:sp>
        <p:nvSpPr>
          <p:cNvPr id="56322" name="Content Placeholder 2"/>
          <p:cNvSpPr>
            <a:spLocks noGrp="1"/>
          </p:cNvSpPr>
          <p:nvPr>
            <p:ph idx="1"/>
          </p:nvPr>
        </p:nvSpPr>
        <p:spPr>
          <a:xfrm>
            <a:off x="457200" y="1712913"/>
            <a:ext cx="8229600" cy="2379662"/>
          </a:xfrm>
        </p:spPr>
        <p:txBody>
          <a:bodyPr/>
          <a:lstStyle/>
          <a:p>
            <a:pPr marL="342900" indent="-342900">
              <a:buFontTx/>
              <a:buChar char="•"/>
            </a:pPr>
            <a:r>
              <a:rPr lang="en-US" sz="2800">
                <a:latin typeface="Arial" pitchFamily="-107" charset="0"/>
                <a:cs typeface="Arial" pitchFamily="-107" charset="0"/>
              </a:rPr>
              <a:t>The Winslows produce lemon tarts, illustrating each of the major factors of production.</a:t>
            </a:r>
          </a:p>
        </p:txBody>
      </p:sp>
      <p:pic>
        <p:nvPicPr>
          <p:cNvPr id="56323" name="Picture 4" descr="Tip #300: The Firm in Family Matters, “Bakers Dozens”">
            <a:hlinkClick r:id="rId3"/>
          </p:cNvPr>
          <p:cNvPicPr>
            <a:picLocks noChangeAspect="1"/>
          </p:cNvPicPr>
          <p:nvPr/>
        </p:nvPicPr>
        <p:blipFill>
          <a:blip r:embed="rId4"/>
          <a:srcRect l="20306" t="18303" r="22078" b="25455"/>
          <a:stretch>
            <a:fillRect/>
          </a:stretch>
        </p:blipFill>
        <p:spPr bwMode="auto">
          <a:xfrm>
            <a:off x="3797300" y="3541713"/>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z="3800" dirty="0" smtClean="0"/>
              <a:t>What Costs Do Firms Consider in the Short Run and the Long Run?</a:t>
            </a:r>
            <a:endParaRPr lang="en-US" sz="3800" dirty="0"/>
          </a:p>
        </p:txBody>
      </p:sp>
      <p:sp>
        <p:nvSpPr>
          <p:cNvPr id="31747" name="Content Placeholder 2"/>
          <p:cNvSpPr>
            <a:spLocks noGrp="1"/>
          </p:cNvSpPr>
          <p:nvPr>
            <p:ph idx="1"/>
          </p:nvPr>
        </p:nvSpPr>
        <p:spPr/>
        <p:txBody>
          <a:bodyPr/>
          <a:lstStyle/>
          <a:p>
            <a:r>
              <a:rPr lang="en-US" dirty="0" smtClean="0"/>
              <a:t>From production decisions to costs</a:t>
            </a:r>
          </a:p>
          <a:p>
            <a:endParaRPr lang="en-US" dirty="0" smtClean="0"/>
          </a:p>
          <a:p>
            <a:r>
              <a:rPr lang="en-US" dirty="0" smtClean="0"/>
              <a:t>Short run</a:t>
            </a:r>
          </a:p>
          <a:p>
            <a:pPr lvl="1"/>
            <a:r>
              <a:rPr lang="en-US" dirty="0" smtClean="0"/>
              <a:t>Period of production in which at least one input is fixed</a:t>
            </a:r>
          </a:p>
          <a:p>
            <a:pPr lvl="1"/>
            <a:endParaRPr lang="en-US" dirty="0" smtClean="0"/>
          </a:p>
          <a:p>
            <a:r>
              <a:rPr lang="en-US" dirty="0" smtClean="0"/>
              <a:t>Long run</a:t>
            </a:r>
          </a:p>
          <a:p>
            <a:pPr lvl="1"/>
            <a:r>
              <a:rPr lang="en-US" dirty="0" smtClean="0"/>
              <a:t>Period of production in which all inputs are variable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Costs in the Short Run—1 </a:t>
            </a:r>
            <a:endParaRPr lang="en-US"/>
          </a:p>
        </p:txBody>
      </p:sp>
      <p:sp>
        <p:nvSpPr>
          <p:cNvPr id="27651" name="Content Placeholder 2"/>
          <p:cNvSpPr>
            <a:spLocks noGrp="1"/>
          </p:cNvSpPr>
          <p:nvPr>
            <p:ph idx="1"/>
          </p:nvPr>
        </p:nvSpPr>
        <p:spPr/>
        <p:txBody>
          <a:bodyPr/>
          <a:lstStyle/>
          <a:p>
            <a:r>
              <a:rPr lang="en-US" dirty="0" smtClean="0"/>
              <a:t>Variable Costs (VC)</a:t>
            </a:r>
          </a:p>
          <a:p>
            <a:pPr lvl="1"/>
            <a:r>
              <a:rPr lang="en-US" dirty="0" smtClean="0"/>
              <a:t>Costs that change with the rate of output</a:t>
            </a:r>
          </a:p>
          <a:p>
            <a:endParaRPr lang="en-US" dirty="0" smtClean="0"/>
          </a:p>
          <a:p>
            <a:r>
              <a:rPr lang="en-US" dirty="0" smtClean="0"/>
              <a:t>Fixed Costs (FC)</a:t>
            </a:r>
          </a:p>
          <a:p>
            <a:pPr lvl="1"/>
            <a:r>
              <a:rPr lang="en-US" dirty="0" smtClean="0"/>
              <a:t>Costs that do not vary with output</a:t>
            </a:r>
          </a:p>
          <a:p>
            <a:endParaRPr lang="en-US" dirty="0" smtClean="0"/>
          </a:p>
          <a:p>
            <a:r>
              <a:rPr lang="en-US" dirty="0" smtClean="0"/>
              <a:t>Total Costs (TC)</a:t>
            </a:r>
          </a:p>
          <a:p>
            <a:pPr lvl="1"/>
            <a:r>
              <a:rPr lang="en-US" dirty="0" smtClean="0"/>
              <a:t>The sum of variable and fixed costs</a:t>
            </a:r>
          </a:p>
          <a:p>
            <a:pPr lvl="1"/>
            <a:r>
              <a:rPr lang="en-US" dirty="0" smtClean="0">
                <a:solidFill>
                  <a:srgbClr val="1392C8"/>
                </a:solidFill>
              </a:rPr>
              <a:t>TC = TVC + TFC</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Costs in the Short Run—2 </a:t>
            </a:r>
            <a:endParaRPr lang="en-US"/>
          </a:p>
        </p:txBody>
      </p:sp>
      <p:sp>
        <p:nvSpPr>
          <p:cNvPr id="28675" name="Content Placeholder 2"/>
          <p:cNvSpPr>
            <a:spLocks noGrp="1"/>
          </p:cNvSpPr>
          <p:nvPr>
            <p:ph idx="1"/>
          </p:nvPr>
        </p:nvSpPr>
        <p:spPr/>
        <p:txBody>
          <a:bodyPr/>
          <a:lstStyle/>
          <a:p>
            <a:r>
              <a:rPr lang="en-US" dirty="0" smtClean="0"/>
              <a:t>Average Total Cost (ATC)</a:t>
            </a:r>
          </a:p>
          <a:p>
            <a:pPr lvl="1"/>
            <a:r>
              <a:rPr lang="en-US" dirty="0" smtClean="0"/>
              <a:t>Total cost divided by the number of units produced</a:t>
            </a:r>
          </a:p>
          <a:p>
            <a:pPr lvl="1"/>
            <a:r>
              <a:rPr lang="en-US" dirty="0" smtClean="0">
                <a:solidFill>
                  <a:srgbClr val="1492C7"/>
                </a:solidFill>
                <a:latin typeface="Arial" pitchFamily="-107" charset="0"/>
                <a:cs typeface="Arial" pitchFamily="-107" charset="0"/>
              </a:rPr>
              <a:t>ATC = TC </a:t>
            </a:r>
            <a:r>
              <a:rPr lang="en-US" dirty="0" smtClean="0">
                <a:solidFill>
                  <a:srgbClr val="1392C8"/>
                </a:solidFill>
              </a:rPr>
              <a:t>÷</a:t>
            </a:r>
            <a:r>
              <a:rPr lang="en-US" dirty="0">
                <a:solidFill>
                  <a:srgbClr val="1392C8"/>
                </a:solidFill>
              </a:rPr>
              <a:t> </a:t>
            </a:r>
            <a:r>
              <a:rPr lang="en-US" dirty="0" smtClean="0">
                <a:solidFill>
                  <a:srgbClr val="1392C8"/>
                </a:solidFill>
              </a:rPr>
              <a:t>ATC</a:t>
            </a:r>
            <a:endParaRPr lang="en-US" dirty="0">
              <a:solidFill>
                <a:srgbClr val="1392C8"/>
              </a:solidFill>
            </a:endParaRPr>
          </a:p>
          <a:p>
            <a:pPr lvl="1"/>
            <a:endParaRPr lang="en-US" dirty="0" smtClean="0">
              <a:solidFill>
                <a:srgbClr val="376092"/>
              </a:solidFill>
            </a:endParaRPr>
          </a:p>
          <a:p>
            <a:pPr lvl="1"/>
            <a:endParaRPr lang="en-US" dirty="0" smtClean="0"/>
          </a:p>
          <a:p>
            <a:r>
              <a:rPr lang="en-US" dirty="0" smtClean="0"/>
              <a:t>Average Variable Cost (AVC)</a:t>
            </a:r>
          </a:p>
          <a:p>
            <a:pPr lvl="1"/>
            <a:r>
              <a:rPr lang="en-US" dirty="0" smtClean="0"/>
              <a:t>Variable cost divide by the number of units produced</a:t>
            </a:r>
          </a:p>
          <a:p>
            <a:pPr lvl="1"/>
            <a:r>
              <a:rPr lang="en-US" dirty="0" smtClean="0">
                <a:solidFill>
                  <a:srgbClr val="1492C7"/>
                </a:solidFill>
                <a:latin typeface="Arial" pitchFamily="-107" charset="0"/>
                <a:cs typeface="Arial" pitchFamily="-107" charset="0"/>
              </a:rPr>
              <a:t>AVC </a:t>
            </a:r>
            <a:r>
              <a:rPr lang="en-US" dirty="0">
                <a:solidFill>
                  <a:srgbClr val="1492C7"/>
                </a:solidFill>
                <a:latin typeface="Arial" pitchFamily="-107" charset="0"/>
                <a:cs typeface="Arial" pitchFamily="-107" charset="0"/>
              </a:rPr>
              <a:t>= </a:t>
            </a:r>
            <a:r>
              <a:rPr lang="en-US" dirty="0" smtClean="0">
                <a:solidFill>
                  <a:srgbClr val="1492C7"/>
                </a:solidFill>
                <a:latin typeface="Arial" pitchFamily="-107" charset="0"/>
                <a:cs typeface="Arial" pitchFamily="-107" charset="0"/>
              </a:rPr>
              <a:t>TVC </a:t>
            </a:r>
            <a:r>
              <a:rPr lang="en-US" dirty="0">
                <a:solidFill>
                  <a:srgbClr val="1392C8"/>
                </a:solidFill>
              </a:rPr>
              <a:t>÷ Q</a:t>
            </a:r>
          </a:p>
          <a:p>
            <a:pPr lvl="1"/>
            <a:endParaRPr lang="en-US" dirty="0" smtClean="0">
              <a:solidFill>
                <a:srgbClr val="376092"/>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Costs in the Short Run—3 </a:t>
            </a:r>
            <a:endParaRPr lang="en-US"/>
          </a:p>
        </p:txBody>
      </p:sp>
      <p:sp>
        <p:nvSpPr>
          <p:cNvPr id="28675" name="Content Placeholder 2"/>
          <p:cNvSpPr>
            <a:spLocks noGrp="1"/>
          </p:cNvSpPr>
          <p:nvPr>
            <p:ph idx="1"/>
          </p:nvPr>
        </p:nvSpPr>
        <p:spPr/>
        <p:txBody>
          <a:bodyPr/>
          <a:lstStyle/>
          <a:p>
            <a:r>
              <a:rPr lang="en-US" dirty="0" smtClean="0"/>
              <a:t>Average Fixed Cost (AFC)</a:t>
            </a:r>
          </a:p>
          <a:p>
            <a:pPr lvl="1"/>
            <a:r>
              <a:rPr lang="en-US" dirty="0" smtClean="0"/>
              <a:t>Fixed cost divided by the number of units produced</a:t>
            </a:r>
          </a:p>
          <a:p>
            <a:pPr lvl="1"/>
            <a:r>
              <a:rPr lang="en-US" dirty="0" smtClean="0">
                <a:solidFill>
                  <a:srgbClr val="1492C7"/>
                </a:solidFill>
                <a:latin typeface="Arial" pitchFamily="-107" charset="0"/>
                <a:cs typeface="Arial" pitchFamily="-107" charset="0"/>
              </a:rPr>
              <a:t>AFC </a:t>
            </a:r>
            <a:r>
              <a:rPr lang="en-US" dirty="0">
                <a:solidFill>
                  <a:srgbClr val="1492C7"/>
                </a:solidFill>
                <a:latin typeface="Arial" pitchFamily="-107" charset="0"/>
                <a:cs typeface="Arial" pitchFamily="-107" charset="0"/>
              </a:rPr>
              <a:t>= </a:t>
            </a:r>
            <a:r>
              <a:rPr lang="en-US" dirty="0" smtClean="0">
                <a:solidFill>
                  <a:srgbClr val="1492C7"/>
                </a:solidFill>
                <a:latin typeface="Arial" pitchFamily="-107" charset="0"/>
                <a:cs typeface="Arial" pitchFamily="-107" charset="0"/>
              </a:rPr>
              <a:t>TFC </a:t>
            </a:r>
            <a:r>
              <a:rPr lang="en-US" dirty="0">
                <a:solidFill>
                  <a:srgbClr val="1392C8"/>
                </a:solidFill>
              </a:rPr>
              <a:t>÷ Q</a:t>
            </a:r>
            <a:endParaRPr lang="en-US" dirty="0" smtClean="0"/>
          </a:p>
          <a:p>
            <a:r>
              <a:rPr lang="en-US" dirty="0" smtClean="0"/>
              <a:t>Marginal Cost (MC)</a:t>
            </a:r>
          </a:p>
          <a:p>
            <a:pPr lvl="1"/>
            <a:r>
              <a:rPr lang="en-US" dirty="0" smtClean="0"/>
              <a:t>Increase in cost from producing one more unit of output</a:t>
            </a:r>
          </a:p>
          <a:p>
            <a:pPr lvl="1"/>
            <a:r>
              <a:rPr lang="en-US" dirty="0" smtClean="0"/>
              <a:t>Change in total cost divided by change in output</a:t>
            </a:r>
          </a:p>
          <a:p>
            <a:pPr lvl="1"/>
            <a:r>
              <a:rPr lang="en-US" dirty="0" smtClean="0">
                <a:solidFill>
                  <a:srgbClr val="1492C7"/>
                </a:solidFill>
                <a:latin typeface="Arial" pitchFamily="-107" charset="0"/>
                <a:cs typeface="Arial" pitchFamily="-107" charset="0"/>
              </a:rPr>
              <a:t>MC </a:t>
            </a:r>
            <a:r>
              <a:rPr lang="en-US" dirty="0">
                <a:solidFill>
                  <a:srgbClr val="1492C7"/>
                </a:solidFill>
                <a:latin typeface="Arial" pitchFamily="-107" charset="0"/>
                <a:cs typeface="Arial" pitchFamily="-107" charset="0"/>
              </a:rPr>
              <a:t>= </a:t>
            </a:r>
            <a:r>
              <a:rPr lang="en-US" dirty="0">
                <a:solidFill>
                  <a:srgbClr val="1392C8"/>
                </a:solidFill>
              </a:rPr>
              <a:t>Δ</a:t>
            </a:r>
            <a:r>
              <a:rPr lang="en-US" dirty="0" smtClean="0">
                <a:solidFill>
                  <a:srgbClr val="1492C7"/>
                </a:solidFill>
                <a:latin typeface="Arial" pitchFamily="-107" charset="0"/>
                <a:cs typeface="Arial" pitchFamily="-107" charset="0"/>
              </a:rPr>
              <a:t>TC </a:t>
            </a:r>
            <a:r>
              <a:rPr lang="en-US" dirty="0">
                <a:solidFill>
                  <a:srgbClr val="1392C8"/>
                </a:solidFill>
              </a:rPr>
              <a:t>÷ </a:t>
            </a:r>
            <a:r>
              <a:rPr lang="en-US" dirty="0" smtClean="0">
                <a:solidFill>
                  <a:srgbClr val="1392C8"/>
                </a:solidFill>
              </a:rPr>
              <a:t>ΔQ</a:t>
            </a:r>
            <a:endParaRPr lang="en-US" dirty="0" smtClean="0">
              <a:solidFill>
                <a:srgbClr val="376092"/>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53150340"/>
              </p:ext>
            </p:extLst>
          </p:nvPr>
        </p:nvGraphicFramePr>
        <p:xfrm>
          <a:off x="228600" y="76200"/>
          <a:ext cx="8534400" cy="6527800"/>
        </p:xfrm>
        <a:graphic>
          <a:graphicData uri="http://schemas.openxmlformats.org/drawingml/2006/table">
            <a:tbl>
              <a:tblPr/>
              <a:tblGrid>
                <a:gridCol w="609600"/>
                <a:gridCol w="914400"/>
                <a:gridCol w="1066800"/>
                <a:gridCol w="1219200"/>
                <a:gridCol w="1066800"/>
                <a:gridCol w="990600"/>
                <a:gridCol w="1371600"/>
                <a:gridCol w="1295400"/>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Q</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TVC</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TFC</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Arial" charset="0"/>
                          <a:cs typeface="Arial" charset="0"/>
                        </a:rPr>
                        <a:t>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TVC + TFC</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AVC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TVC ÷ Q</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AFC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TFC ÷ Q</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TC ÷ Q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 AVC + AFC</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Arial" charset="0"/>
                          <a:cs typeface="Arial" charset="0"/>
                        </a:rPr>
                        <a:t>MC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Δ TVC÷ΔQ</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130.00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$13.00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150.00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65.00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165.00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2.17</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3.33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77.00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177.00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1.93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4.43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1.20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87.00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187.00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1.74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3.74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Arial" charset="0"/>
                          <a:cs typeface="Arial" charset="0"/>
                        </a:rPr>
                        <a:t>1.00</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Arial" charset="0"/>
                          <a:cs typeface="Arial" charset="0"/>
                        </a:rPr>
                        <a:t>1.67</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1.67</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3.34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1.30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120.00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220.00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1.71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1.43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Arial" charset="0"/>
                          <a:cs typeface="Arial" charset="0"/>
                        </a:rPr>
                        <a:t>3.14</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80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160.00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260.00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220.00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320.00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2.44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1.11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3.55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400.00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Arial" charset="0"/>
                          <a:cs typeface="Arial" charset="0"/>
                        </a:rPr>
                        <a:t>1.00</a:t>
                      </a: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8.00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228600" y="1295400"/>
            <a:ext cx="609600" cy="5334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838200" y="1295400"/>
            <a:ext cx="914400" cy="4572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838200" y="1295400"/>
            <a:ext cx="914400" cy="5334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1752600" y="1295400"/>
            <a:ext cx="1066800" cy="5334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1" name="Rectangle 10"/>
          <p:cNvSpPr/>
          <p:nvPr/>
        </p:nvSpPr>
        <p:spPr>
          <a:xfrm>
            <a:off x="2819400" y="1295400"/>
            <a:ext cx="1219200" cy="53340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2" name="Rectangle 11"/>
          <p:cNvSpPr/>
          <p:nvPr/>
        </p:nvSpPr>
        <p:spPr>
          <a:xfrm>
            <a:off x="4038600" y="1295400"/>
            <a:ext cx="4724400" cy="4572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3" name="Rectangle 12"/>
          <p:cNvSpPr/>
          <p:nvPr/>
        </p:nvSpPr>
        <p:spPr>
          <a:xfrm>
            <a:off x="4038600" y="1752600"/>
            <a:ext cx="1066800" cy="4876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4" name="Rectangle 13"/>
          <p:cNvSpPr/>
          <p:nvPr/>
        </p:nvSpPr>
        <p:spPr>
          <a:xfrm>
            <a:off x="5105400" y="1752600"/>
            <a:ext cx="990600" cy="4876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5" name="Rectangle 14"/>
          <p:cNvSpPr/>
          <p:nvPr/>
        </p:nvSpPr>
        <p:spPr>
          <a:xfrm>
            <a:off x="6096000" y="1752600"/>
            <a:ext cx="1371600" cy="4876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6" name="Rectangle 15"/>
          <p:cNvSpPr/>
          <p:nvPr/>
        </p:nvSpPr>
        <p:spPr>
          <a:xfrm>
            <a:off x="7467600" y="1752600"/>
            <a:ext cx="1295400" cy="4876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xit" presetSubtype="10" fill="hold" grpId="1" nodeType="clickEffect">
                                  <p:stCondLst>
                                    <p:cond delay="0"/>
                                  </p:stCondLst>
                                  <p:childTnLst>
                                    <p:animEffect transition="out" filter="checkerboard(across)">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heckerboard(across)">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heckerboard(across)">
                                      <p:cBhvr>
                                        <p:cTn id="67" dur="5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xit" presetSubtype="10" fill="hold" grpId="1" nodeType="clickEffect">
                                  <p:stCondLst>
                                    <p:cond delay="0"/>
                                  </p:stCondLst>
                                  <p:childTnLst>
                                    <p:animEffect transition="out" filter="checkerboard(across)">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heckerboard(across)">
                                      <p:cBhvr>
                                        <p:cTn id="77" dur="500"/>
                                        <p:tgtEl>
                                          <p:spTgt spid="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xit" presetSubtype="10" fill="hold" grpId="1" nodeType="clickEffect">
                                  <p:stCondLst>
                                    <p:cond delay="0"/>
                                  </p:stCondLst>
                                  <p:childTnLst>
                                    <p:animEffect transition="out" filter="checkerboard(across)">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checkerboard(across)">
                                      <p:cBhvr>
                                        <p:cTn id="87" dur="500"/>
                                        <p:tgtEl>
                                          <p:spTgt spid="1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xit" presetSubtype="10" fill="hold" grpId="1" nodeType="clickEffect">
                                  <p:stCondLst>
                                    <p:cond delay="0"/>
                                  </p:stCondLst>
                                  <p:childTnLst>
                                    <p:animEffect transition="out" filter="checkerboard(across)">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checkerboard(across)">
                                      <p:cBhvr>
                                        <p:cTn id="97" dur="500"/>
                                        <p:tgtEl>
                                          <p:spTgt spid="1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xit" presetSubtype="10" fill="hold" grpId="1" nodeType="clickEffect">
                                  <p:stCondLst>
                                    <p:cond delay="0"/>
                                  </p:stCondLst>
                                  <p:childTnLst>
                                    <p:animEffect transition="out" filter="checkerboard(across)">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 "/>
          <p:cNvPicPr>
            <a:picLocks noChangeAspect="1"/>
          </p:cNvPicPr>
          <p:nvPr/>
        </p:nvPicPr>
        <p:blipFill>
          <a:blip r:embed="rId3">
            <a:clrChange>
              <a:clrFrom>
                <a:srgbClr val="FFFFFF"/>
              </a:clrFrom>
              <a:clrTo>
                <a:srgbClr val="FFFFFF">
                  <a:alpha val="0"/>
                </a:srgbClr>
              </a:clrTo>
            </a:clrChange>
          </a:blip>
          <a:stretch>
            <a:fillRect/>
          </a:stretch>
        </p:blipFill>
        <p:spPr>
          <a:xfrm>
            <a:off x="4931022" y="3781991"/>
            <a:ext cx="36576" cy="1999488"/>
          </a:xfrm>
          <a:prstGeom prst="rect">
            <a:avLst/>
          </a:prstGeom>
        </p:spPr>
      </p:pic>
      <p:pic>
        <p:nvPicPr>
          <p:cNvPr id="14" name="Picture 13" descr="A total costs graph with quantity of Big Macs produced on the x axis and cost on the y axis ranging from 0 to 400 dollars. The total variable cost, TVC, dictates the shape of the total cost curve, TC. Before 50 Big Macs, the total cost curve increases slowly following the same shape as the total variable cost curve. After 50 Big Macs, diminishing marginal product causes the total cost curve to rise at an increasing rate. The total fixed cost curve, TFC, stays constant, or flat."/>
          <p:cNvPicPr>
            <a:picLocks noChangeAspect="1"/>
          </p:cNvPicPr>
          <p:nvPr/>
        </p:nvPicPr>
        <p:blipFill>
          <a:blip r:embed="rId4">
            <a:clrChange>
              <a:clrFrom>
                <a:srgbClr val="FFFFFF"/>
              </a:clrFrom>
              <a:clrTo>
                <a:srgbClr val="FFFFFF">
                  <a:alpha val="0"/>
                </a:srgbClr>
              </a:clrTo>
            </a:clrChange>
          </a:blip>
          <a:stretch>
            <a:fillRect/>
          </a:stretch>
        </p:blipFill>
        <p:spPr>
          <a:xfrm>
            <a:off x="1432560" y="883920"/>
            <a:ext cx="6278880" cy="5974080"/>
          </a:xfrm>
          <a:prstGeom prst="rect">
            <a:avLst/>
          </a:prstGeom>
        </p:spPr>
      </p:pic>
      <p:sp>
        <p:nvSpPr>
          <p:cNvPr id="68616" name="Title 8"/>
          <p:cNvSpPr>
            <a:spLocks noGrp="1"/>
          </p:cNvSpPr>
          <p:nvPr>
            <p:ph type="title"/>
          </p:nvPr>
        </p:nvSpPr>
        <p:spPr>
          <a:xfrm>
            <a:off x="457200" y="-160338"/>
            <a:ext cx="8229600" cy="1143001"/>
          </a:xfrm>
        </p:spPr>
        <p:txBody>
          <a:bodyPr/>
          <a:lstStyle/>
          <a:p>
            <a:pPr eaLnBrk="1" hangingPunct="1"/>
            <a:r>
              <a:rPr lang="en-US"/>
              <a:t>The Total Cost Curves</a:t>
            </a:r>
          </a:p>
        </p:txBody>
      </p:sp>
      <p:pic>
        <p:nvPicPr>
          <p:cNvPr id="15" name="Picture 14" descr=" "/>
          <p:cNvPicPr>
            <a:picLocks noChangeAspect="1"/>
          </p:cNvPicPr>
          <p:nvPr/>
        </p:nvPicPr>
        <p:blipFill>
          <a:blip r:embed="rId5">
            <a:clrChange>
              <a:clrFrom>
                <a:srgbClr val="FFFFFF"/>
              </a:clrFrom>
              <a:clrTo>
                <a:srgbClr val="FFFFFF">
                  <a:alpha val="0"/>
                </a:srgbClr>
              </a:clrTo>
            </a:clrChange>
          </a:blip>
          <a:stretch>
            <a:fillRect/>
          </a:stretch>
        </p:blipFill>
        <p:spPr>
          <a:xfrm>
            <a:off x="2171643" y="2662926"/>
            <a:ext cx="5260848" cy="3133344"/>
          </a:xfrm>
          <a:prstGeom prst="rect">
            <a:avLst/>
          </a:prstGeom>
        </p:spPr>
      </p:pic>
      <p:pic>
        <p:nvPicPr>
          <p:cNvPr id="16" name="Picture 15" descr=" "/>
          <p:cNvPicPr>
            <a:picLocks noChangeAspect="1"/>
          </p:cNvPicPr>
          <p:nvPr/>
        </p:nvPicPr>
        <p:blipFill>
          <a:blip r:embed="rId6">
            <a:clrChange>
              <a:clrFrom>
                <a:srgbClr val="FFFFFF"/>
              </a:clrFrom>
              <a:clrTo>
                <a:srgbClr val="FFFFFF">
                  <a:alpha val="0"/>
                </a:srgbClr>
              </a:clrTo>
            </a:clrChange>
          </a:blip>
          <a:stretch>
            <a:fillRect/>
          </a:stretch>
        </p:blipFill>
        <p:spPr>
          <a:xfrm>
            <a:off x="2187352" y="4668784"/>
            <a:ext cx="5376672" cy="170688"/>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2177680" y="1568029"/>
            <a:ext cx="5230368" cy="3188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pPr algn="l"/>
            <a:r>
              <a:rPr lang="en-US" sz="4400">
                <a:latin typeface="Helvetica Neue" pitchFamily="-107" charset="0"/>
                <a:cs typeface="Arial" pitchFamily="-107" charset="0"/>
              </a:rPr>
              <a:t>Big Questions</a:t>
            </a:r>
            <a:endParaRPr lang="en-US" sz="4400">
              <a:latin typeface="Arial" pitchFamily="-107" charset="0"/>
              <a:cs typeface="Arial" pitchFamily="-107" charset="0"/>
            </a:endParaRPr>
          </a:p>
        </p:txBody>
      </p:sp>
      <p:sp>
        <p:nvSpPr>
          <p:cNvPr id="9219"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cs typeface="Arial" pitchFamily="-107" charset="0"/>
              </a:rPr>
              <a:t>How are profits and losses calculated</a:t>
            </a:r>
            <a:r>
              <a:rPr lang="en-US" sz="2800" dirty="0" smtClean="0">
                <a:latin typeface="Arial" pitchFamily="-107" charset="0"/>
                <a:cs typeface="Arial" pitchFamily="-107" charset="0"/>
              </a:rPr>
              <a:t>?</a:t>
            </a:r>
          </a:p>
          <a:p>
            <a:pPr marL="514350" indent="-514350">
              <a:buFont typeface="Calibri" pitchFamily="-107" charset="0"/>
              <a:buAutoNum type="arabicPeriod"/>
            </a:pPr>
            <a:endParaRPr lang="en-US" sz="2800" dirty="0">
              <a:latin typeface="Arial" pitchFamily="-107" charset="0"/>
              <a:cs typeface="Arial" pitchFamily="-107" charset="0"/>
            </a:endParaRPr>
          </a:p>
          <a:p>
            <a:pPr marL="514350" indent="-514350">
              <a:buFont typeface="Calibri" pitchFamily="-107" charset="0"/>
              <a:buAutoNum type="arabicPeriod"/>
            </a:pPr>
            <a:r>
              <a:rPr lang="en-US" sz="2800" dirty="0">
                <a:latin typeface="Arial" pitchFamily="-107" charset="0"/>
                <a:cs typeface="Arial" pitchFamily="-107" charset="0"/>
              </a:rPr>
              <a:t>How much should a firm produce</a:t>
            </a:r>
            <a:r>
              <a:rPr lang="en-US" sz="2800" dirty="0" smtClean="0">
                <a:latin typeface="Arial" pitchFamily="-107" charset="0"/>
                <a:cs typeface="Arial" pitchFamily="-107" charset="0"/>
              </a:rPr>
              <a:t>?</a:t>
            </a:r>
          </a:p>
          <a:p>
            <a:pPr marL="514350" indent="-514350">
              <a:buFont typeface="Calibri" pitchFamily="-107" charset="0"/>
              <a:buAutoNum type="arabicPeriod"/>
            </a:pPr>
            <a:endParaRPr lang="en-US" sz="2800" dirty="0">
              <a:latin typeface="Arial" pitchFamily="-107" charset="0"/>
              <a:cs typeface="Arial" pitchFamily="-107" charset="0"/>
            </a:endParaRPr>
          </a:p>
          <a:p>
            <a:pPr marL="514350" indent="-514350">
              <a:buFont typeface="Calibri" pitchFamily="-107" charset="0"/>
              <a:buAutoNum type="arabicPeriod"/>
            </a:pPr>
            <a:r>
              <a:rPr lang="en-US" sz="2800" dirty="0">
                <a:latin typeface="Arial" pitchFamily="-107" charset="0"/>
                <a:cs typeface="Arial" pitchFamily="-107" charset="0"/>
              </a:rPr>
              <a:t>What costs do firms consider in the short run and the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 "/>
          <p:cNvPicPr>
            <a:picLocks noChangeAspect="1"/>
          </p:cNvPicPr>
          <p:nvPr/>
        </p:nvPicPr>
        <p:blipFill>
          <a:blip r:embed="rId3">
            <a:clrChange>
              <a:clrFrom>
                <a:srgbClr val="FFFFFF"/>
              </a:clrFrom>
              <a:clrTo>
                <a:srgbClr val="FFFFFF">
                  <a:alpha val="0"/>
                </a:srgbClr>
              </a:clrTo>
            </a:clrChange>
          </a:blip>
          <a:stretch>
            <a:fillRect/>
          </a:stretch>
        </p:blipFill>
        <p:spPr>
          <a:xfrm>
            <a:off x="4529856" y="4614603"/>
            <a:ext cx="249936" cy="1456944"/>
          </a:xfrm>
          <a:prstGeom prst="rect">
            <a:avLst/>
          </a:prstGeom>
        </p:spPr>
      </p:pic>
      <p:pic>
        <p:nvPicPr>
          <p:cNvPr id="19" name="Picture 18" descr=" "/>
          <p:cNvPicPr>
            <a:picLocks noChangeAspect="1"/>
          </p:cNvPicPr>
          <p:nvPr/>
        </p:nvPicPr>
        <p:blipFill>
          <a:blip r:embed="rId4">
            <a:clrChange>
              <a:clrFrom>
                <a:srgbClr val="FFFFFF"/>
              </a:clrFrom>
              <a:clrTo>
                <a:srgbClr val="FFFFFF">
                  <a:alpha val="0"/>
                </a:srgbClr>
              </a:clrTo>
            </a:clrChange>
          </a:blip>
          <a:stretch>
            <a:fillRect/>
          </a:stretch>
        </p:blipFill>
        <p:spPr>
          <a:xfrm>
            <a:off x="4934773" y="4614603"/>
            <a:ext cx="249936" cy="1456944"/>
          </a:xfrm>
          <a:prstGeom prst="rect">
            <a:avLst/>
          </a:prstGeom>
        </p:spPr>
      </p:pic>
      <p:pic>
        <p:nvPicPr>
          <p:cNvPr id="15" name="Picture 14" descr="A graph showing average and marginal costs. The x axis is quantity of Big Macs produced. The y axis is cost ranging from 0 to 12 dollars. The marginal cost curve, MC, reaches its minimum before average variable cost, AVC, and average total cost, ATC. Marginal cost always leads the average variable cost and average total costs either up or down. Marginal cost crosses average variable cost at 60 Big Macs and crosses average total cost at 70 Big Macs. Average fixed cost, AFC, continues to fall with increased quantity, because total fixed costs are spread across more units."/>
          <p:cNvPicPr>
            <a:picLocks noChangeAspect="1"/>
          </p:cNvPicPr>
          <p:nvPr/>
        </p:nvPicPr>
        <p:blipFill>
          <a:blip r:embed="rId5">
            <a:clrChange>
              <a:clrFrom>
                <a:srgbClr val="FFFFFF"/>
              </a:clrFrom>
              <a:clrTo>
                <a:srgbClr val="FFFFFF">
                  <a:alpha val="0"/>
                </a:srgbClr>
              </a:clrTo>
            </a:clrChange>
          </a:blip>
          <a:stretch>
            <a:fillRect/>
          </a:stretch>
        </p:blipFill>
        <p:spPr>
          <a:xfrm>
            <a:off x="1566672" y="883920"/>
            <a:ext cx="6010656" cy="5974080"/>
          </a:xfrm>
          <a:prstGeom prst="rect">
            <a:avLst/>
          </a:prstGeom>
        </p:spPr>
      </p:pic>
      <p:sp>
        <p:nvSpPr>
          <p:cNvPr id="70666" name="Title 13"/>
          <p:cNvSpPr>
            <a:spLocks noGrp="1"/>
          </p:cNvSpPr>
          <p:nvPr>
            <p:ph type="title"/>
          </p:nvPr>
        </p:nvSpPr>
        <p:spPr>
          <a:xfrm>
            <a:off x="0" y="-187325"/>
            <a:ext cx="9144000" cy="1143000"/>
          </a:xfrm>
        </p:spPr>
        <p:txBody>
          <a:bodyPr/>
          <a:lstStyle/>
          <a:p>
            <a:pPr indent="111125" eaLnBrk="1" hangingPunct="1"/>
            <a:r>
              <a:rPr lang="en-US" sz="3200" dirty="0"/>
              <a:t>Average Cost Curves and Marginal Cost—1 </a:t>
            </a:r>
          </a:p>
        </p:txBody>
      </p:sp>
      <p:pic>
        <p:nvPicPr>
          <p:cNvPr id="16" name="Picture 15" descr=" "/>
          <p:cNvPicPr>
            <a:picLocks noChangeAspect="1"/>
          </p:cNvPicPr>
          <p:nvPr/>
        </p:nvPicPr>
        <p:blipFill>
          <a:blip r:embed="rId6">
            <a:clrChange>
              <a:clrFrom>
                <a:srgbClr val="FFFFFF"/>
              </a:clrFrom>
              <a:clrTo>
                <a:srgbClr val="FFFFFF">
                  <a:alpha val="0"/>
                </a:srgbClr>
              </a:clrTo>
            </a:clrChange>
          </a:blip>
          <a:stretch>
            <a:fillRect/>
          </a:stretch>
        </p:blipFill>
        <p:spPr>
          <a:xfrm>
            <a:off x="2653872" y="2237506"/>
            <a:ext cx="4498848" cy="3432048"/>
          </a:xfrm>
          <a:prstGeom prst="rect">
            <a:avLst/>
          </a:prstGeom>
        </p:spPr>
      </p:pic>
      <p:pic>
        <p:nvPicPr>
          <p:cNvPr id="17" name="Picture 16" descr=" "/>
          <p:cNvPicPr>
            <a:picLocks noChangeAspect="1"/>
          </p:cNvPicPr>
          <p:nvPr/>
        </p:nvPicPr>
        <p:blipFill>
          <a:blip r:embed="rId7">
            <a:clrChange>
              <a:clrFrom>
                <a:srgbClr val="FFFFFF"/>
              </a:clrFrom>
              <a:clrTo>
                <a:srgbClr val="FFFFFF">
                  <a:alpha val="0"/>
                </a:srgbClr>
              </a:clrTo>
            </a:clrChange>
          </a:blip>
          <a:stretch>
            <a:fillRect/>
          </a:stretch>
        </p:blipFill>
        <p:spPr>
          <a:xfrm>
            <a:off x="2525211" y="4471655"/>
            <a:ext cx="4553712" cy="877824"/>
          </a:xfrm>
          <a:prstGeom prst="rect">
            <a:avLst/>
          </a:prstGeom>
        </p:spPr>
      </p:pic>
      <p:pic>
        <p:nvPicPr>
          <p:cNvPr id="18" name="Picture 17" descr=" "/>
          <p:cNvPicPr>
            <a:picLocks noChangeAspect="1"/>
          </p:cNvPicPr>
          <p:nvPr/>
        </p:nvPicPr>
        <p:blipFill>
          <a:blip r:embed="rId8">
            <a:clrChange>
              <a:clrFrom>
                <a:srgbClr val="FFFFFF"/>
              </a:clrFrom>
              <a:clrTo>
                <a:srgbClr val="FFFFFF">
                  <a:alpha val="0"/>
                </a:srgbClr>
              </a:clrTo>
            </a:clrChange>
          </a:blip>
          <a:stretch>
            <a:fillRect/>
          </a:stretch>
        </p:blipFill>
        <p:spPr>
          <a:xfrm>
            <a:off x="4115736" y="4614603"/>
            <a:ext cx="249936" cy="1456944"/>
          </a:xfrm>
          <a:prstGeom prst="rect">
            <a:avLst/>
          </a:prstGeom>
        </p:spPr>
      </p:pic>
      <p:pic>
        <p:nvPicPr>
          <p:cNvPr id="23" name="Picture 22" descr=" "/>
          <p:cNvPicPr>
            <a:picLocks noChangeAspect="1"/>
          </p:cNvPicPr>
          <p:nvPr/>
        </p:nvPicPr>
        <p:blipFill>
          <a:blip r:embed="rId9">
            <a:clrChange>
              <a:clrFrom>
                <a:srgbClr val="FFFFFF"/>
              </a:clrFrom>
              <a:clrTo>
                <a:srgbClr val="FFFFFF">
                  <a:alpha val="0"/>
                </a:srgbClr>
              </a:clrTo>
            </a:clrChange>
          </a:blip>
          <a:stretch>
            <a:fillRect/>
          </a:stretch>
        </p:blipFill>
        <p:spPr>
          <a:xfrm>
            <a:off x="2540216" y="1873570"/>
            <a:ext cx="4450080" cy="3773424"/>
          </a:xfrm>
          <a:prstGeom prst="rect">
            <a:avLst/>
          </a:prstGeom>
        </p:spPr>
      </p:pic>
      <p:pic>
        <p:nvPicPr>
          <p:cNvPr id="24" name="Picture 23" descr=" "/>
          <p:cNvPicPr>
            <a:picLocks noChangeAspect="1"/>
          </p:cNvPicPr>
          <p:nvPr/>
        </p:nvPicPr>
        <p:blipFill>
          <a:blip r:embed="rId10">
            <a:clrChange>
              <a:clrFrom>
                <a:srgbClr val="FFFFFF"/>
              </a:clrFrom>
              <a:clrTo>
                <a:srgbClr val="FFFFFF">
                  <a:alpha val="0"/>
                </a:srgbClr>
              </a:clrTo>
            </a:clrChange>
          </a:blip>
          <a:stretch>
            <a:fillRect/>
          </a:stretch>
        </p:blipFill>
        <p:spPr>
          <a:xfrm>
            <a:off x="2552642" y="1057382"/>
            <a:ext cx="4498848" cy="3694176"/>
          </a:xfrm>
          <a:prstGeom prst="rect">
            <a:avLst/>
          </a:prstGeom>
        </p:spPr>
      </p:pic>
      <p:pic>
        <p:nvPicPr>
          <p:cNvPr id="20" name="Picture 19" descr=" "/>
          <p:cNvPicPr>
            <a:picLocks noChangeAspect="1"/>
          </p:cNvPicPr>
          <p:nvPr/>
        </p:nvPicPr>
        <p:blipFill>
          <a:blip r:embed="rId11">
            <a:clrChange>
              <a:clrFrom>
                <a:srgbClr val="FFFFFF"/>
              </a:clrFrom>
              <a:clrTo>
                <a:srgbClr val="FFFFFF">
                  <a:alpha val="0"/>
                </a:srgbClr>
              </a:clrTo>
            </a:clrChange>
          </a:blip>
          <a:stretch>
            <a:fillRect/>
          </a:stretch>
        </p:blipFill>
        <p:spPr>
          <a:xfrm>
            <a:off x="4959040" y="4635023"/>
            <a:ext cx="164592" cy="164592"/>
          </a:xfrm>
          <a:prstGeom prst="rect">
            <a:avLst/>
          </a:prstGeom>
        </p:spPr>
      </p:pic>
      <p:pic>
        <p:nvPicPr>
          <p:cNvPr id="22" name="Picture 21" descr=" "/>
          <p:cNvPicPr>
            <a:picLocks noChangeAspect="1"/>
          </p:cNvPicPr>
          <p:nvPr/>
        </p:nvPicPr>
        <p:blipFill>
          <a:blip r:embed="rId12">
            <a:clrChange>
              <a:clrFrom>
                <a:srgbClr val="FFFFFF"/>
              </a:clrFrom>
              <a:clrTo>
                <a:srgbClr val="FFFFFF">
                  <a:alpha val="0"/>
                </a:srgbClr>
              </a:clrTo>
            </a:clrChange>
          </a:blip>
          <a:stretch>
            <a:fillRect/>
          </a:stretch>
        </p:blipFill>
        <p:spPr>
          <a:xfrm>
            <a:off x="4563326" y="5214767"/>
            <a:ext cx="164592" cy="164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l"/>
            <a:r>
              <a:rPr lang="en-US">
                <a:latin typeface="Arial" pitchFamily="-107" charset="0"/>
                <a:cs typeface="Arial" pitchFamily="-107" charset="0"/>
              </a:rPr>
              <a:t>Margin and Average Relationship—1 </a:t>
            </a:r>
          </a:p>
        </p:txBody>
      </p:sp>
      <p:sp>
        <p:nvSpPr>
          <p:cNvPr id="35843" name="Content Placeholder 2"/>
          <p:cNvSpPr>
            <a:spLocks noGrp="1"/>
          </p:cNvSpPr>
          <p:nvPr>
            <p:ph idx="1"/>
          </p:nvPr>
        </p:nvSpPr>
        <p:spPr>
          <a:xfrm>
            <a:off x="457200" y="1713168"/>
            <a:ext cx="5441330" cy="4896248"/>
          </a:xfrm>
        </p:spPr>
        <p:txBody>
          <a:bodyPr/>
          <a:lstStyle/>
          <a:p>
            <a:pPr eaLnBrk="1" hangingPunct="1">
              <a:buNone/>
            </a:pPr>
            <a:r>
              <a:rPr lang="en-US" sz="2400" dirty="0">
                <a:latin typeface="Arial" pitchFamily="-107" charset="0"/>
                <a:cs typeface="Arial" pitchFamily="-107" charset="0"/>
              </a:rPr>
              <a:t>Think about two examples:</a:t>
            </a:r>
          </a:p>
          <a:p>
            <a:pPr marL="230188" indent="-230188" eaLnBrk="1" hangingPunct="1">
              <a:buFontTx/>
              <a:buChar char="•"/>
            </a:pPr>
            <a:r>
              <a:rPr lang="en-US" sz="2400" dirty="0">
                <a:latin typeface="Arial" pitchFamily="-107" charset="0"/>
                <a:cs typeface="Arial" pitchFamily="-107" charset="0"/>
              </a:rPr>
              <a:t>Class GPA and sports </a:t>
            </a:r>
            <a:r>
              <a:rPr lang="en-US" sz="2400" dirty="0" smtClean="0">
                <a:latin typeface="Arial" pitchFamily="-107" charset="0"/>
                <a:cs typeface="Arial" pitchFamily="-107" charset="0"/>
              </a:rPr>
              <a:t>statistics</a:t>
            </a:r>
          </a:p>
          <a:p>
            <a:pPr eaLnBrk="1" hangingPunct="1">
              <a:buFontTx/>
              <a:buChar char="•"/>
            </a:pPr>
            <a:endParaRPr lang="en-US" sz="2400" dirty="0" smtClean="0">
              <a:latin typeface="Arial" pitchFamily="-107" charset="0"/>
              <a:cs typeface="Arial" pitchFamily="-107" charset="0"/>
            </a:endParaRPr>
          </a:p>
          <a:p>
            <a:pPr marL="0" indent="0" eaLnBrk="1" hangingPunct="1">
              <a:buNone/>
            </a:pPr>
            <a:r>
              <a:rPr lang="en-US" sz="2400" dirty="0">
                <a:latin typeface="Arial" pitchFamily="-107" charset="0"/>
                <a:cs typeface="Arial" pitchFamily="-107" charset="0"/>
              </a:rPr>
              <a:t>Suppose the class average grade on the economics exam is 85 percent.</a:t>
            </a:r>
          </a:p>
          <a:p>
            <a:pPr marL="230188" indent="-230188" eaLnBrk="1" hangingPunct="1">
              <a:buFontTx/>
              <a:buChar char="•"/>
            </a:pPr>
            <a:r>
              <a:rPr lang="en-US" sz="2400" dirty="0">
                <a:latin typeface="Arial" pitchFamily="-107" charset="0"/>
                <a:cs typeface="Arial" pitchFamily="-107" charset="0"/>
              </a:rPr>
              <a:t>Smarty </a:t>
            </a:r>
            <a:r>
              <a:rPr lang="en-US" sz="2400" dirty="0" err="1">
                <a:latin typeface="Arial" pitchFamily="-107" charset="0"/>
                <a:cs typeface="Arial" pitchFamily="-107" charset="0"/>
              </a:rPr>
              <a:t>McGenius</a:t>
            </a:r>
            <a:r>
              <a:rPr lang="en-US" sz="2400" dirty="0">
                <a:latin typeface="Arial" pitchFamily="-107" charset="0"/>
                <a:cs typeface="Arial" pitchFamily="-107" charset="0"/>
              </a:rPr>
              <a:t> joins the class and gets 100 percent on the exam</a:t>
            </a:r>
          </a:p>
          <a:p>
            <a:pPr marL="230188" indent="-230188" eaLnBrk="1" hangingPunct="1">
              <a:buFontTx/>
              <a:buChar char="•"/>
            </a:pPr>
            <a:r>
              <a:rPr lang="en-US" sz="2400" dirty="0">
                <a:latin typeface="Arial" pitchFamily="-107" charset="0"/>
                <a:cs typeface="Arial" pitchFamily="-107" charset="0"/>
              </a:rPr>
              <a:t>What happens to the class average?</a:t>
            </a:r>
          </a:p>
          <a:p>
            <a:pPr marL="230188" indent="-230188" eaLnBrk="1" hangingPunct="1">
              <a:buFontTx/>
              <a:buChar char="•"/>
            </a:pPr>
            <a:r>
              <a:rPr lang="en-US" sz="2400" dirty="0">
                <a:latin typeface="Arial" pitchFamily="-107" charset="0"/>
                <a:cs typeface="Arial" pitchFamily="-107" charset="0"/>
              </a:rPr>
              <a:t>Lazy </a:t>
            </a:r>
            <a:r>
              <a:rPr lang="en-US" sz="2400" dirty="0" err="1">
                <a:latin typeface="Arial" pitchFamily="-107" charset="0"/>
                <a:cs typeface="Arial" pitchFamily="-107" charset="0"/>
              </a:rPr>
              <a:t>Nostudyson</a:t>
            </a:r>
            <a:r>
              <a:rPr lang="en-US" sz="2400" dirty="0">
                <a:latin typeface="Arial" pitchFamily="-107" charset="0"/>
                <a:cs typeface="Arial" pitchFamily="-107" charset="0"/>
              </a:rPr>
              <a:t> joins the class and gets 34 percent on the exam</a:t>
            </a:r>
          </a:p>
          <a:p>
            <a:pPr marL="230188" indent="-230188" eaLnBrk="1" hangingPunct="1">
              <a:buFontTx/>
              <a:buChar char="•"/>
            </a:pPr>
            <a:r>
              <a:rPr lang="en-US" sz="2400" dirty="0">
                <a:latin typeface="Arial" pitchFamily="-107" charset="0"/>
                <a:cs typeface="Arial" pitchFamily="-107" charset="0"/>
              </a:rPr>
              <a:t>What happens to the class average?</a:t>
            </a:r>
          </a:p>
        </p:txBody>
      </p:sp>
      <p:pic>
        <p:nvPicPr>
          <p:cNvPr id="35844" name="Picture 6" descr="A male student reading a book, while sitting in between shelves of books at a library."/>
          <p:cNvPicPr>
            <a:picLocks noChangeAspect="1" noChangeArrowheads="1"/>
          </p:cNvPicPr>
          <p:nvPr/>
        </p:nvPicPr>
        <p:blipFill>
          <a:blip r:embed="rId3"/>
          <a:srcRect l="10155" t="12663" r="9821" b="13968"/>
          <a:stretch>
            <a:fillRect/>
          </a:stretch>
        </p:blipFill>
        <p:spPr bwMode="auto">
          <a:xfrm>
            <a:off x="5943600" y="1966913"/>
            <a:ext cx="3043238" cy="2090737"/>
          </a:xfrm>
          <a:prstGeom prst="rect">
            <a:avLst/>
          </a:prstGeom>
          <a:noFill/>
          <a:ln w="9525">
            <a:noFill/>
            <a:miter lim="800000"/>
            <a:headEnd/>
            <a:tailEnd/>
          </a:ln>
        </p:spPr>
      </p:pic>
      <p:pic>
        <p:nvPicPr>
          <p:cNvPr id="35845" name="Picture 6" descr="Photo of student sleeping at a desk."/>
          <p:cNvPicPr>
            <a:picLocks noChangeAspect="1" noChangeArrowheads="1"/>
          </p:cNvPicPr>
          <p:nvPr/>
        </p:nvPicPr>
        <p:blipFill>
          <a:blip r:embed="rId4"/>
          <a:srcRect t="34885" r="28928"/>
          <a:stretch>
            <a:fillRect/>
          </a:stretch>
        </p:blipFill>
        <p:spPr bwMode="auto">
          <a:xfrm>
            <a:off x="5983288" y="4497388"/>
            <a:ext cx="3003550" cy="183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5843">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845"/>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algn="l"/>
            <a:r>
              <a:rPr lang="en-US">
                <a:latin typeface="Arial" pitchFamily="-107" charset="0"/>
                <a:cs typeface="Arial" pitchFamily="-107" charset="0"/>
              </a:rPr>
              <a:t>Margin and Average Relationship—2 </a:t>
            </a:r>
          </a:p>
        </p:txBody>
      </p:sp>
      <p:sp>
        <p:nvSpPr>
          <p:cNvPr id="36867" name="Content Placeholder 2"/>
          <p:cNvSpPr>
            <a:spLocks noGrp="1"/>
          </p:cNvSpPr>
          <p:nvPr>
            <p:ph idx="1"/>
          </p:nvPr>
        </p:nvSpPr>
        <p:spPr>
          <a:xfrm>
            <a:off x="457200" y="1713168"/>
            <a:ext cx="5500997" cy="4896248"/>
          </a:xfrm>
        </p:spPr>
        <p:txBody>
          <a:bodyPr/>
          <a:lstStyle/>
          <a:p>
            <a:pPr marL="0" indent="0" eaLnBrk="1" hangingPunct="1">
              <a:buNone/>
            </a:pPr>
            <a:r>
              <a:rPr lang="en-US" sz="2400" dirty="0">
                <a:latin typeface="Arial" pitchFamily="-107" charset="0"/>
                <a:cs typeface="Arial" pitchFamily="-107" charset="0"/>
              </a:rPr>
              <a:t>Suppose </a:t>
            </a:r>
            <a:r>
              <a:rPr lang="en-US" sz="2400" dirty="0" err="1">
                <a:latin typeface="Arial" pitchFamily="-107" charset="0"/>
                <a:cs typeface="Arial" pitchFamily="-107" charset="0"/>
              </a:rPr>
              <a:t>Lebron</a:t>
            </a:r>
            <a:r>
              <a:rPr lang="en-US" sz="2400" dirty="0">
                <a:latin typeface="Arial" pitchFamily="-107" charset="0"/>
                <a:cs typeface="Arial" pitchFamily="-107" charset="0"/>
              </a:rPr>
              <a:t> James has a scoring </a:t>
            </a:r>
            <a:r>
              <a:rPr lang="en-US" sz="2400" i="1" dirty="0">
                <a:latin typeface="Arial" pitchFamily="-107" charset="0"/>
                <a:cs typeface="Arial" pitchFamily="-107" charset="0"/>
              </a:rPr>
              <a:t>average</a:t>
            </a:r>
            <a:r>
              <a:rPr lang="en-US" sz="2400" dirty="0">
                <a:latin typeface="Arial" pitchFamily="-107" charset="0"/>
                <a:cs typeface="Arial" pitchFamily="-107" charset="0"/>
              </a:rPr>
              <a:t> of 30 points per game.</a:t>
            </a:r>
          </a:p>
          <a:p>
            <a:pPr marL="230188" indent="-230188" eaLnBrk="1" hangingPunct="1">
              <a:buFontTx/>
              <a:buChar char="•"/>
            </a:pPr>
            <a:r>
              <a:rPr lang="en-US" sz="2400" dirty="0">
                <a:latin typeface="Arial" pitchFamily="-107" charset="0"/>
                <a:cs typeface="Arial" pitchFamily="-107" charset="0"/>
              </a:rPr>
              <a:t>If he has a game in which he scores 45 points, his average will… </a:t>
            </a:r>
          </a:p>
          <a:p>
            <a:pPr marL="230188" indent="-230188" eaLnBrk="1" hangingPunct="1">
              <a:buFontTx/>
              <a:buChar char="•"/>
            </a:pPr>
            <a:r>
              <a:rPr lang="en-US" sz="2400" dirty="0">
                <a:latin typeface="Arial" pitchFamily="-107" charset="0"/>
                <a:cs typeface="Arial" pitchFamily="-107" charset="0"/>
              </a:rPr>
              <a:t>If he has a game in which he scores 12 points, his average will…</a:t>
            </a:r>
          </a:p>
          <a:p>
            <a:pPr eaLnBrk="1" hangingPunct="1"/>
            <a:endParaRPr lang="en-US" sz="2400" dirty="0">
              <a:latin typeface="Arial" pitchFamily="-107" charset="0"/>
              <a:cs typeface="Arial" pitchFamily="-107" charset="0"/>
            </a:endParaRPr>
          </a:p>
          <a:p>
            <a:pPr eaLnBrk="1" hangingPunct="1">
              <a:buNone/>
            </a:pPr>
            <a:r>
              <a:rPr lang="en-US" sz="2400" dirty="0">
                <a:latin typeface="Arial" pitchFamily="-107" charset="0"/>
                <a:cs typeface="Arial" pitchFamily="-107" charset="0"/>
              </a:rPr>
              <a:t>Once again:</a:t>
            </a:r>
          </a:p>
          <a:p>
            <a:pPr marL="230188" lvl="1" indent="-230188" eaLnBrk="1" hangingPunct="1">
              <a:buFont typeface="Arial" pitchFamily="-107" charset="0"/>
              <a:buChar char="•"/>
            </a:pPr>
            <a:r>
              <a:rPr lang="en-US" sz="2400" dirty="0">
                <a:latin typeface="Arial" pitchFamily="-107" charset="0"/>
                <a:cs typeface="Arial" pitchFamily="-107" charset="0"/>
              </a:rPr>
              <a:t>The average follows the margin</a:t>
            </a:r>
          </a:p>
        </p:txBody>
      </p:sp>
      <p:pic>
        <p:nvPicPr>
          <p:cNvPr id="74755" name="Picture 6" descr="Lebron James"/>
          <p:cNvPicPr>
            <a:picLocks noChangeAspect="1" noChangeArrowheads="1"/>
          </p:cNvPicPr>
          <p:nvPr/>
        </p:nvPicPr>
        <p:blipFill>
          <a:blip r:embed="rId3"/>
          <a:srcRect l="12527" t="10332" r="4790" b="7524"/>
          <a:stretch>
            <a:fillRect/>
          </a:stretch>
        </p:blipFill>
        <p:spPr bwMode="auto">
          <a:xfrm>
            <a:off x="5991225" y="1979613"/>
            <a:ext cx="2927350" cy="415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0" name="Title 13"/>
          <p:cNvSpPr>
            <a:spLocks noGrp="1"/>
          </p:cNvSpPr>
          <p:nvPr>
            <p:ph type="title"/>
          </p:nvPr>
        </p:nvSpPr>
        <p:spPr>
          <a:xfrm>
            <a:off x="0" y="-187325"/>
            <a:ext cx="9144000" cy="1143000"/>
          </a:xfrm>
        </p:spPr>
        <p:txBody>
          <a:bodyPr/>
          <a:lstStyle/>
          <a:p>
            <a:pPr eaLnBrk="1" hangingPunct="1"/>
            <a:r>
              <a:rPr lang="en-US" sz="3200"/>
              <a:t>Average Cost Curves and Marginal Cost—2 </a:t>
            </a:r>
          </a:p>
        </p:txBody>
      </p:sp>
      <p:pic>
        <p:nvPicPr>
          <p:cNvPr id="13" name="Picture 12" descr=" "/>
          <p:cNvPicPr>
            <a:picLocks noChangeAspect="1"/>
          </p:cNvPicPr>
          <p:nvPr/>
        </p:nvPicPr>
        <p:blipFill>
          <a:blip r:embed="rId3">
            <a:clrChange>
              <a:clrFrom>
                <a:srgbClr val="FFFFFF"/>
              </a:clrFrom>
              <a:clrTo>
                <a:srgbClr val="FFFFFF">
                  <a:alpha val="0"/>
                </a:srgbClr>
              </a:clrTo>
            </a:clrChange>
          </a:blip>
          <a:stretch>
            <a:fillRect/>
          </a:stretch>
        </p:blipFill>
        <p:spPr>
          <a:xfrm>
            <a:off x="4529856" y="4614603"/>
            <a:ext cx="249936" cy="1456944"/>
          </a:xfrm>
          <a:prstGeom prst="rect">
            <a:avLst/>
          </a:prstGeom>
        </p:spPr>
      </p:pic>
      <p:pic>
        <p:nvPicPr>
          <p:cNvPr id="15" name="Picture 14" descr=" "/>
          <p:cNvPicPr>
            <a:picLocks noChangeAspect="1"/>
          </p:cNvPicPr>
          <p:nvPr/>
        </p:nvPicPr>
        <p:blipFill>
          <a:blip r:embed="rId4">
            <a:clrChange>
              <a:clrFrom>
                <a:srgbClr val="FFFFFF"/>
              </a:clrFrom>
              <a:clrTo>
                <a:srgbClr val="FFFFFF">
                  <a:alpha val="0"/>
                </a:srgbClr>
              </a:clrTo>
            </a:clrChange>
          </a:blip>
          <a:stretch>
            <a:fillRect/>
          </a:stretch>
        </p:blipFill>
        <p:spPr>
          <a:xfrm>
            <a:off x="4934773" y="4614603"/>
            <a:ext cx="249936" cy="1456944"/>
          </a:xfrm>
          <a:prstGeom prst="rect">
            <a:avLst/>
          </a:prstGeom>
        </p:spPr>
      </p:pic>
      <p:pic>
        <p:nvPicPr>
          <p:cNvPr id="16" name="Picture 15" descr="A graph showing average and marginal costs. The x axis is quantity of Big Macs produced. The y axis is cost ranging from 0 to 12 dollars. The marginal cost curve, MC, reaches its minimum before average variable cost, AVC, and average total cost, ATC. Marginal cost always leads the average variable cost and average total costs either up or down. Marginal cost crosses average variable cost at 60 Big Macs and crosses average total cost at 70 Big Macs. Average fixed cost, AFC, continues to fall with increased quantity, because total fixed costs are spread across more units."/>
          <p:cNvPicPr>
            <a:picLocks noChangeAspect="1"/>
          </p:cNvPicPr>
          <p:nvPr/>
        </p:nvPicPr>
        <p:blipFill>
          <a:blip r:embed="rId5">
            <a:clrChange>
              <a:clrFrom>
                <a:srgbClr val="FFFFFF"/>
              </a:clrFrom>
              <a:clrTo>
                <a:srgbClr val="FFFFFF">
                  <a:alpha val="0"/>
                </a:srgbClr>
              </a:clrTo>
            </a:clrChange>
          </a:blip>
          <a:stretch>
            <a:fillRect/>
          </a:stretch>
        </p:blipFill>
        <p:spPr>
          <a:xfrm>
            <a:off x="1566672" y="883920"/>
            <a:ext cx="6010656" cy="5974080"/>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2653872" y="2237506"/>
            <a:ext cx="4498848" cy="3432048"/>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2525211" y="4471655"/>
            <a:ext cx="4553712" cy="877824"/>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4115736" y="4614603"/>
            <a:ext cx="249936" cy="1456944"/>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2540216" y="1965590"/>
            <a:ext cx="4450080" cy="3773424"/>
          </a:xfrm>
          <a:prstGeom prst="rect">
            <a:avLst/>
          </a:prstGeom>
        </p:spPr>
      </p:pic>
      <p:pic>
        <p:nvPicPr>
          <p:cNvPr id="21" name="Picture 20" descr=" "/>
          <p:cNvPicPr>
            <a:picLocks noChangeAspect="1"/>
          </p:cNvPicPr>
          <p:nvPr/>
        </p:nvPicPr>
        <p:blipFill>
          <a:blip r:embed="rId10">
            <a:clrChange>
              <a:clrFrom>
                <a:srgbClr val="FFFFFF"/>
              </a:clrFrom>
              <a:clrTo>
                <a:srgbClr val="FFFFFF">
                  <a:alpha val="0"/>
                </a:srgbClr>
              </a:clrTo>
            </a:clrChange>
          </a:blip>
          <a:stretch>
            <a:fillRect/>
          </a:stretch>
        </p:blipFill>
        <p:spPr>
          <a:xfrm>
            <a:off x="2552642" y="1057382"/>
            <a:ext cx="4498848" cy="3694176"/>
          </a:xfrm>
          <a:prstGeom prst="rect">
            <a:avLst/>
          </a:prstGeom>
        </p:spPr>
      </p:pic>
      <p:pic>
        <p:nvPicPr>
          <p:cNvPr id="22" name="Picture 21" descr=" "/>
          <p:cNvPicPr>
            <a:picLocks noChangeAspect="1"/>
          </p:cNvPicPr>
          <p:nvPr/>
        </p:nvPicPr>
        <p:blipFill>
          <a:blip r:embed="rId11">
            <a:clrChange>
              <a:clrFrom>
                <a:srgbClr val="FFFFFF"/>
              </a:clrFrom>
              <a:clrTo>
                <a:srgbClr val="FFFFFF">
                  <a:alpha val="0"/>
                </a:srgbClr>
              </a:clrTo>
            </a:clrChange>
          </a:blip>
          <a:stretch>
            <a:fillRect/>
          </a:stretch>
        </p:blipFill>
        <p:spPr>
          <a:xfrm>
            <a:off x="4959040" y="4635023"/>
            <a:ext cx="164592" cy="164592"/>
          </a:xfrm>
          <a:prstGeom prst="rect">
            <a:avLst/>
          </a:prstGeom>
        </p:spPr>
      </p:pic>
      <p:pic>
        <p:nvPicPr>
          <p:cNvPr id="23" name="Picture 22" descr=" "/>
          <p:cNvPicPr>
            <a:picLocks noChangeAspect="1"/>
          </p:cNvPicPr>
          <p:nvPr/>
        </p:nvPicPr>
        <p:blipFill>
          <a:blip r:embed="rId12">
            <a:clrChange>
              <a:clrFrom>
                <a:srgbClr val="FFFFFF"/>
              </a:clrFrom>
              <a:clrTo>
                <a:srgbClr val="FFFFFF">
                  <a:alpha val="0"/>
                </a:srgbClr>
              </a:clrTo>
            </a:clrChange>
          </a:blip>
          <a:stretch>
            <a:fillRect/>
          </a:stretch>
        </p:blipFill>
        <p:spPr>
          <a:xfrm>
            <a:off x="4563326" y="5214767"/>
            <a:ext cx="164592" cy="164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sz="4000" dirty="0" smtClean="0">
                <a:solidFill>
                  <a:srgbClr val="1492C7"/>
                </a:solidFill>
                <a:latin typeface="Arial" pitchFamily="-107" charset="0"/>
                <a:cs typeface="Arial" pitchFamily="-107" charset="0"/>
              </a:rPr>
              <a:t>Class Activity: Think-Pair-Share: Calculating Costs</a:t>
            </a:r>
            <a:r>
              <a:rPr lang="en-US" sz="4000" dirty="0" smtClean="0">
                <a:solidFill>
                  <a:srgbClr val="1392C8"/>
                </a:solidFill>
                <a:latin typeface="Arial" pitchFamily="-107" charset="0"/>
                <a:cs typeface="Arial" pitchFamily="-107" charset="0"/>
              </a:rPr>
              <a:t>—1</a:t>
            </a:r>
            <a:r>
              <a:rPr lang="en-US" sz="4000" dirty="0" smtClean="0">
                <a:latin typeface="Arial" pitchFamily="-107" charset="0"/>
                <a:cs typeface="Arial" pitchFamily="-107" charset="0"/>
              </a:rPr>
              <a:t> </a:t>
            </a:r>
            <a:endParaRPr lang="en-US" sz="4000" dirty="0">
              <a:latin typeface="Arial" pitchFamily="-107" charset="0"/>
              <a:cs typeface="Arial"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42836425"/>
              </p:ext>
            </p:extLst>
          </p:nvPr>
        </p:nvGraphicFramePr>
        <p:xfrm>
          <a:off x="203200" y="2700338"/>
          <a:ext cx="8650288" cy="3276600"/>
        </p:xfrm>
        <a:graphic>
          <a:graphicData uri="http://schemas.openxmlformats.org/drawingml/2006/table">
            <a:tbl>
              <a:tblPr/>
              <a:tblGrid>
                <a:gridCol w="1081088"/>
                <a:gridCol w="1081087"/>
                <a:gridCol w="1081088"/>
                <a:gridCol w="1082675"/>
                <a:gridCol w="1081087"/>
                <a:gridCol w="1081088"/>
                <a:gridCol w="1081087"/>
                <a:gridCol w="1081088"/>
              </a:tblGrid>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Q</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Arial" charset="0"/>
                          <a:cs typeface="Arial" charset="0"/>
                        </a:rPr>
                        <a:t>TVC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TFC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TC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AVC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AFC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ATC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MC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720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202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229600" cy="1527175"/>
          </a:xfrm>
        </p:spPr>
        <p:txBody>
          <a:bodyPr/>
          <a:lstStyle/>
          <a:p>
            <a:pPr algn="l"/>
            <a:r>
              <a:rPr lang="en-US" sz="4000" dirty="0">
                <a:solidFill>
                  <a:srgbClr val="1392C8"/>
                </a:solidFill>
                <a:latin typeface="Arial" pitchFamily="-107" charset="0"/>
                <a:cs typeface="Arial" pitchFamily="-107" charset="0"/>
              </a:rPr>
              <a:t>Class Activity: Think-Pair Share: Calculating Costs—2 </a:t>
            </a:r>
          </a:p>
        </p:txBody>
      </p:sp>
      <p:graphicFrame>
        <p:nvGraphicFramePr>
          <p:cNvPr id="4" name="Table 3"/>
          <p:cNvGraphicFramePr>
            <a:graphicFrameLocks noGrp="1"/>
          </p:cNvGraphicFramePr>
          <p:nvPr>
            <p:extLst>
              <p:ext uri="{D42A27DB-BD31-4B8C-83A1-F6EECF244321}">
                <p14:modId xmlns:p14="http://schemas.microsoft.com/office/powerpoint/2010/main" val="801911076"/>
              </p:ext>
            </p:extLst>
          </p:nvPr>
        </p:nvGraphicFramePr>
        <p:xfrm>
          <a:off x="203200" y="2700338"/>
          <a:ext cx="8650288" cy="3276600"/>
        </p:xfrm>
        <a:graphic>
          <a:graphicData uri="http://schemas.openxmlformats.org/drawingml/2006/table">
            <a:tbl>
              <a:tblPr/>
              <a:tblGrid>
                <a:gridCol w="1081088"/>
                <a:gridCol w="1081087"/>
                <a:gridCol w="1081088"/>
                <a:gridCol w="1082675"/>
                <a:gridCol w="1081087"/>
                <a:gridCol w="1081088"/>
                <a:gridCol w="1081087"/>
                <a:gridCol w="1081088"/>
              </a:tblGrid>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Q</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TVC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TFC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TC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AVC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AFC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ATC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Arial" charset="0"/>
                          <a:cs typeface="Arial" charset="0"/>
                        </a:rPr>
                        <a:t>MC</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720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r>
                        <a:rPr kumimoji="0" lang="en-US" sz="2400" b="0" i="0" u="none" strike="noStrike" cap="none" normalizeH="0" baseline="0">
                          <a:ln>
                            <a:noFill/>
                          </a:ln>
                          <a:solidFill>
                            <a:schemeClr val="tx1"/>
                          </a:solidFill>
                          <a:effectLst/>
                          <a:latin typeface="Arial" charset="0"/>
                          <a:ea typeface="Arial" charset="0"/>
                          <a:cs typeface="Arial" charset="0"/>
                        </a:rPr>
                        <a:t>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endParaRPr kumimoji="0" lang="en-US" sz="2400" b="0" i="0" u="none" strike="noStrike" cap="none" normalizeH="0" baseline="0">
                        <a:ln>
                          <a:noFill/>
                        </a:ln>
                        <a:solidFill>
                          <a:schemeClr val="tx1"/>
                        </a:solidFill>
                        <a:effectLst/>
                        <a:latin typeface="Arial" charset="0"/>
                        <a:ea typeface="Arial" charset="0"/>
                        <a:cs typeface="Arial"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360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370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45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765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88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720 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808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22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Arial" charset="0"/>
                          <a:ea typeface="Arial" charset="0"/>
                          <a:cs typeface="Arial" charset="0"/>
                        </a:rPr>
                        <a:t>180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202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ea typeface="Arial" charset="0"/>
                          <a:cs typeface="Arial" charset="0"/>
                        </a:rPr>
                        <a:t>43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algn="l" eaLnBrk="1" hangingPunct="1"/>
            <a:r>
              <a:rPr lang="en-US" sz="4400">
                <a:latin typeface="Arial" pitchFamily="-107" charset="0"/>
                <a:cs typeface="Arial" pitchFamily="-107" charset="0"/>
              </a:rPr>
              <a:t>Practice What You Know—4 </a:t>
            </a:r>
          </a:p>
        </p:txBody>
      </p:sp>
      <p:sp>
        <p:nvSpPr>
          <p:cNvPr id="82946" name="Content Placeholder 2"/>
          <p:cNvSpPr>
            <a:spLocks noGrp="1"/>
          </p:cNvSpPr>
          <p:nvPr>
            <p:ph idx="1"/>
          </p:nvPr>
        </p:nvSpPr>
        <p:spPr/>
        <p:txBody>
          <a:bodyPr/>
          <a:lstStyle/>
          <a:p>
            <a:pPr marL="457200" indent="-457200" eaLnBrk="1" hangingPunct="1">
              <a:buFont typeface="Arial" charset="0"/>
              <a:buChar char="•"/>
            </a:pPr>
            <a:r>
              <a:rPr lang="en-US" sz="2800" dirty="0">
                <a:latin typeface="Helvetica Neue" pitchFamily="-107" charset="0"/>
              </a:rPr>
              <a:t>Assuming </a:t>
            </a:r>
            <a:r>
              <a:rPr lang="en-US" sz="2800" dirty="0"/>
              <a:t>the existence of efficient scale, the MC, ATC, and AVC curves are</a:t>
            </a:r>
          </a:p>
          <a:p>
            <a:pPr marL="0" indent="0" eaLnBrk="1" hangingPunct="1"/>
            <a:endParaRPr lang="en-US" sz="2800" dirty="0"/>
          </a:p>
          <a:p>
            <a:pPr marL="971550" lvl="1" indent="-514350" eaLnBrk="1" hangingPunct="1">
              <a:buFont typeface="Calibri" pitchFamily="-107" charset="0"/>
              <a:buAutoNum type="alphaUcPeriod"/>
            </a:pPr>
            <a:r>
              <a:rPr lang="en-US" sz="2800" dirty="0">
                <a:latin typeface="Helvetica Neue" pitchFamily="-107" charset="0"/>
              </a:rPr>
              <a:t>vertical.</a:t>
            </a:r>
          </a:p>
          <a:p>
            <a:pPr marL="971550" lvl="1" indent="-514350" eaLnBrk="1" hangingPunct="1">
              <a:buFont typeface="Calibri" pitchFamily="-107" charset="0"/>
              <a:buAutoNum type="alphaUcPeriod"/>
            </a:pPr>
            <a:r>
              <a:rPr lang="en-US" sz="2800" dirty="0">
                <a:latin typeface="Helvetica Neue" pitchFamily="-107" charset="0"/>
              </a:rPr>
              <a:t>horizontal.</a:t>
            </a:r>
          </a:p>
          <a:p>
            <a:pPr marL="971550" lvl="1" indent="-514350" eaLnBrk="1" hangingPunct="1">
              <a:buFont typeface="Calibri" pitchFamily="-107" charset="0"/>
              <a:buAutoNum type="alphaUcPeriod"/>
            </a:pPr>
            <a:r>
              <a:rPr lang="en-US" sz="2800" dirty="0">
                <a:latin typeface="Helvetica Neue" pitchFamily="-107" charset="0"/>
              </a:rPr>
              <a:t>hill-shaped.</a:t>
            </a:r>
          </a:p>
          <a:p>
            <a:pPr marL="971550" lvl="1" indent="-514350" eaLnBrk="1" hangingPunct="1">
              <a:buFont typeface="Calibri" pitchFamily="-107" charset="0"/>
              <a:buAutoNum type="alphaUcPeriod"/>
            </a:pPr>
            <a:r>
              <a:rPr lang="en-US" sz="2800" dirty="0">
                <a:latin typeface="Helvetica Neue" pitchFamily="-107" charset="0"/>
              </a:rPr>
              <a:t>U-shaped.</a:t>
            </a:r>
          </a:p>
        </p:txBody>
      </p:sp>
      <p:sp>
        <p:nvSpPr>
          <p:cNvPr id="4" name="Rectangle 3" descr="Correct answer: D, U-shaped"/>
          <p:cNvSpPr>
            <a:spLocks noChangeArrowheads="1"/>
          </p:cNvSpPr>
          <p:nvPr/>
        </p:nvSpPr>
        <p:spPr bwMode="auto">
          <a:xfrm>
            <a:off x="801687" y="4733925"/>
            <a:ext cx="2565247" cy="482600"/>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algn="l" eaLnBrk="1" hangingPunct="1"/>
            <a:r>
              <a:rPr lang="en-US" sz="4400">
                <a:latin typeface="Arial" pitchFamily="-107" charset="0"/>
                <a:cs typeface="Arial" pitchFamily="-107" charset="0"/>
              </a:rPr>
              <a:t>Practice What You Know—5 </a:t>
            </a:r>
          </a:p>
        </p:txBody>
      </p:sp>
      <p:sp>
        <p:nvSpPr>
          <p:cNvPr id="84994" name="Content Placeholder 2"/>
          <p:cNvSpPr>
            <a:spLocks noGrp="1"/>
          </p:cNvSpPr>
          <p:nvPr>
            <p:ph idx="1"/>
          </p:nvPr>
        </p:nvSpPr>
        <p:spPr/>
        <p:txBody>
          <a:bodyPr/>
          <a:lstStyle/>
          <a:p>
            <a:pPr marL="457200" indent="-457200" eaLnBrk="1" hangingPunct="1">
              <a:buFont typeface="Arial" charset="0"/>
              <a:buChar char="•"/>
            </a:pPr>
            <a:r>
              <a:rPr lang="en-US" sz="2800" dirty="0">
                <a:latin typeface="Helvetica Neue" pitchFamily="-107" charset="0"/>
              </a:rPr>
              <a:t>Suppose </a:t>
            </a:r>
            <a:r>
              <a:rPr lang="en-US" sz="2800" dirty="0"/>
              <a:t>the wage rate that a company pays its workers increases. In terms of the cost equations, which of the following is true?</a:t>
            </a:r>
          </a:p>
          <a:p>
            <a:pPr marL="0" indent="0" eaLnBrk="1" hangingPunct="1"/>
            <a:endParaRPr lang="en-US" sz="2800" dirty="0"/>
          </a:p>
          <a:p>
            <a:pPr marL="971550" lvl="1" indent="-514350" eaLnBrk="1" hangingPunct="1">
              <a:buFont typeface="Calibri" pitchFamily="-107" charset="0"/>
              <a:buAutoNum type="alphaUcPeriod"/>
            </a:pPr>
            <a:r>
              <a:rPr lang="en-US" sz="2800" dirty="0">
                <a:latin typeface="Helvetica Neue" pitchFamily="-107" charset="0"/>
              </a:rPr>
              <a:t>TC will increase, but ATC will decrease.</a:t>
            </a:r>
          </a:p>
          <a:p>
            <a:pPr marL="971550" lvl="1" indent="-514350" eaLnBrk="1" hangingPunct="1">
              <a:buFont typeface="Calibri" pitchFamily="-107" charset="0"/>
              <a:buAutoNum type="alphaUcPeriod"/>
            </a:pPr>
            <a:r>
              <a:rPr lang="en-US" sz="2800" dirty="0">
                <a:latin typeface="Helvetica Neue" pitchFamily="-107" charset="0"/>
              </a:rPr>
              <a:t>TVC will increase, but AVC will decrease.</a:t>
            </a:r>
          </a:p>
          <a:p>
            <a:pPr marL="971550" lvl="1" indent="-514350" eaLnBrk="1" hangingPunct="1">
              <a:buFont typeface="Calibri" pitchFamily="-107" charset="0"/>
              <a:buAutoNum type="alphaUcPeriod"/>
            </a:pPr>
            <a:r>
              <a:rPr lang="en-US" sz="2800" dirty="0">
                <a:latin typeface="Helvetica Neue" pitchFamily="-107" charset="0"/>
              </a:rPr>
              <a:t>The MC curve will become hill-shaped.</a:t>
            </a:r>
          </a:p>
          <a:p>
            <a:pPr marL="971550" lvl="1" indent="-514350" eaLnBrk="1" hangingPunct="1">
              <a:buFont typeface="Calibri" pitchFamily="-107" charset="0"/>
              <a:buAutoNum type="alphaUcPeriod"/>
            </a:pPr>
            <a:r>
              <a:rPr lang="en-US" sz="2800" dirty="0">
                <a:latin typeface="Helvetica Neue" pitchFamily="-107" charset="0"/>
              </a:rPr>
              <a:t>The TFC and AFC will not change.</a:t>
            </a:r>
          </a:p>
        </p:txBody>
      </p:sp>
      <p:sp>
        <p:nvSpPr>
          <p:cNvPr id="4" name="Rectangle 3" descr="Correct answer: D, The TFC and AFC will not change."/>
          <p:cNvSpPr>
            <a:spLocks noChangeArrowheads="1"/>
          </p:cNvSpPr>
          <p:nvPr/>
        </p:nvSpPr>
        <p:spPr bwMode="auto">
          <a:xfrm>
            <a:off x="843864" y="5154613"/>
            <a:ext cx="6239485" cy="552450"/>
          </a:xfrm>
          <a:prstGeom prst="rect">
            <a:avLst/>
          </a:prstGeom>
          <a:noFill/>
          <a:ln w="38100">
            <a:solidFill>
              <a:srgbClr val="008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Economics in </a:t>
            </a:r>
            <a:r>
              <a:rPr lang="en-US" sz="4400" i="1">
                <a:latin typeface="Arial" pitchFamily="-107" charset="0"/>
                <a:cs typeface="Arial" pitchFamily="-107" charset="0"/>
              </a:rPr>
              <a:t>The Office</a:t>
            </a:r>
            <a:r>
              <a:rPr lang="en-US" sz="4400">
                <a:latin typeface="Arial" pitchFamily="-107" charset="0"/>
                <a:cs typeface="Arial" pitchFamily="-107" charset="0"/>
              </a:rPr>
              <a:t>, “Broke”</a:t>
            </a:r>
            <a:endParaRPr lang="en-US" sz="4400" i="1">
              <a:latin typeface="Arial" pitchFamily="-107" charset="0"/>
              <a:cs typeface="Arial" pitchFamily="-107" charset="0"/>
            </a:endParaRPr>
          </a:p>
        </p:txBody>
      </p:sp>
      <p:sp>
        <p:nvSpPr>
          <p:cNvPr id="87042" name="Content Placeholder 2"/>
          <p:cNvSpPr>
            <a:spLocks noGrp="1"/>
          </p:cNvSpPr>
          <p:nvPr>
            <p:ph idx="1"/>
          </p:nvPr>
        </p:nvSpPr>
        <p:spPr>
          <a:xfrm>
            <a:off x="457200" y="1712913"/>
            <a:ext cx="8229600" cy="4375150"/>
          </a:xfrm>
        </p:spPr>
        <p:txBody>
          <a:bodyPr/>
          <a:lstStyle/>
          <a:p>
            <a:pPr marL="457200" indent="-457200">
              <a:buFontTx/>
              <a:buChar char="•"/>
            </a:pPr>
            <a:r>
              <a:rPr lang="en-US" sz="2800"/>
              <a:t>Michael Scott starts his own paper company to compete with Staples and Dunder Mifflin.</a:t>
            </a:r>
          </a:p>
        </p:txBody>
      </p:sp>
      <p:pic>
        <p:nvPicPr>
          <p:cNvPr id="87043" name="Picture 4" descr="Tip #312: Fixed Costs and Variable Costs in The Office, “Broke”">
            <a:hlinkClick r:id="rId3"/>
          </p:cNvPr>
          <p:cNvPicPr>
            <a:picLocks noChangeAspect="1"/>
          </p:cNvPicPr>
          <p:nvPr/>
        </p:nvPicPr>
        <p:blipFill>
          <a:blip r:embed="rId4"/>
          <a:srcRect l="20306" t="18303" r="22078" b="25455"/>
          <a:stretch>
            <a:fillRect/>
          </a:stretch>
        </p:blipFill>
        <p:spPr bwMode="auto">
          <a:xfrm>
            <a:off x="3797300" y="316388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Economics in </a:t>
            </a:r>
            <a:r>
              <a:rPr lang="en-US" sz="4400" i="1">
                <a:latin typeface="Arial" pitchFamily="-107" charset="0"/>
                <a:cs typeface="Arial" pitchFamily="-107" charset="0"/>
              </a:rPr>
              <a:t>The Simpsons</a:t>
            </a:r>
          </a:p>
        </p:txBody>
      </p:sp>
      <p:sp>
        <p:nvSpPr>
          <p:cNvPr id="89090" name="Content Placeholder 2"/>
          <p:cNvSpPr>
            <a:spLocks noGrp="1"/>
          </p:cNvSpPr>
          <p:nvPr>
            <p:ph idx="1"/>
          </p:nvPr>
        </p:nvSpPr>
        <p:spPr>
          <a:xfrm>
            <a:off x="457200" y="1712913"/>
            <a:ext cx="8229600" cy="4375150"/>
          </a:xfrm>
        </p:spPr>
        <p:txBody>
          <a:bodyPr/>
          <a:lstStyle/>
          <a:p>
            <a:pPr marL="342900" indent="-342900">
              <a:buFontTx/>
              <a:buChar char="•"/>
            </a:pPr>
            <a:r>
              <a:rPr lang="en-US"/>
              <a:t>“Homer Versus Lisa &amp; the 8th Commandment”</a:t>
            </a:r>
          </a:p>
          <a:p>
            <a:pPr marL="342900" indent="-342900">
              <a:buFontTx/>
              <a:buChar char="•"/>
            </a:pPr>
            <a:r>
              <a:rPr lang="en-US"/>
              <a:t>Variable costs and fixed costs</a:t>
            </a:r>
          </a:p>
        </p:txBody>
      </p:sp>
      <p:pic>
        <p:nvPicPr>
          <p:cNvPr id="89091" name="Picture 4" descr="Tip #313: Fixed Costs and Variable Costs in The Simpsons, “Homer versus Lisa &amp; the 8th Commandment”">
            <a:hlinkClick r:id="rId3"/>
          </p:cNvPr>
          <p:cNvPicPr>
            <a:picLocks noChangeAspect="1"/>
          </p:cNvPicPr>
          <p:nvPr/>
        </p:nvPicPr>
        <p:blipFill>
          <a:blip r:embed="rId4"/>
          <a:srcRect l="20306" t="18303" r="22078" b="25455"/>
          <a:stretch>
            <a:fillRect/>
          </a:stretch>
        </p:blipFill>
        <p:spPr bwMode="auto">
          <a:xfrm>
            <a:off x="3797300" y="316388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Business Decision-Making</a:t>
            </a:r>
            <a:endParaRPr lang="en-US"/>
          </a:p>
        </p:txBody>
      </p:sp>
      <p:sp>
        <p:nvSpPr>
          <p:cNvPr id="3" name="Content Placeholder 2"/>
          <p:cNvSpPr>
            <a:spLocks noGrp="1"/>
          </p:cNvSpPr>
          <p:nvPr>
            <p:ph idx="1"/>
          </p:nvPr>
        </p:nvSpPr>
        <p:spPr/>
        <p:txBody>
          <a:bodyPr/>
          <a:lstStyle/>
          <a:p>
            <a:r>
              <a:rPr lang="en-US" smtClean="0"/>
              <a:t>You’re a manager of a fast food restaurant. What operation decisions do you need to make?</a:t>
            </a:r>
          </a:p>
          <a:p>
            <a:pPr lvl="1"/>
            <a:r>
              <a:rPr lang="en-US" smtClean="0"/>
              <a:t>Labor</a:t>
            </a:r>
          </a:p>
          <a:p>
            <a:pPr lvl="1"/>
            <a:r>
              <a:rPr lang="en-US" smtClean="0"/>
              <a:t>Capital</a:t>
            </a:r>
          </a:p>
          <a:p>
            <a:pPr lvl="1"/>
            <a:r>
              <a:rPr lang="en-US" smtClean="0"/>
              <a:t>Other inputs</a:t>
            </a:r>
            <a:endParaRPr lang="en-US" dirty="0"/>
          </a:p>
        </p:txBody>
      </p:sp>
      <p:pic>
        <p:nvPicPr>
          <p:cNvPr id="4" name="Picture 13" descr="Cashiers behind the counter at McDonald's. There is a sign that reads: We believe you can do great things here."/>
          <p:cNvPicPr>
            <a:picLocks noChangeAspect="1" noChangeArrowheads="1"/>
          </p:cNvPicPr>
          <p:nvPr/>
        </p:nvPicPr>
        <p:blipFill>
          <a:blip r:embed="rId3"/>
          <a:srcRect l="5742" t="8128" r="6593" b="6760"/>
          <a:stretch>
            <a:fillRect/>
          </a:stretch>
        </p:blipFill>
        <p:spPr bwMode="auto">
          <a:xfrm>
            <a:off x="88900" y="4529138"/>
            <a:ext cx="3251200" cy="2128837"/>
          </a:xfrm>
          <a:prstGeom prst="rect">
            <a:avLst/>
          </a:prstGeom>
          <a:noFill/>
          <a:ln w="9525">
            <a:noFill/>
            <a:miter lim="800000"/>
            <a:headEnd/>
            <a:tailEnd/>
          </a:ln>
        </p:spPr>
      </p:pic>
      <p:pic>
        <p:nvPicPr>
          <p:cNvPr id="5" name="Picture 10" descr="An espresso machine on a counter with one milk steamer and 3 ports to make espresso. "/>
          <p:cNvPicPr>
            <a:picLocks noChangeAspect="1" noChangeArrowheads="1"/>
          </p:cNvPicPr>
          <p:nvPr/>
        </p:nvPicPr>
        <p:blipFill>
          <a:blip r:embed="rId4"/>
          <a:srcRect l="7600" t="8968" r="13013" b="8313"/>
          <a:stretch>
            <a:fillRect/>
          </a:stretch>
        </p:blipFill>
        <p:spPr bwMode="auto">
          <a:xfrm>
            <a:off x="3558721" y="4513263"/>
            <a:ext cx="3070225" cy="2211387"/>
          </a:xfrm>
          <a:prstGeom prst="rect">
            <a:avLst/>
          </a:prstGeom>
          <a:noFill/>
          <a:ln w="9525">
            <a:noFill/>
            <a:miter lim="800000"/>
            <a:headEnd/>
            <a:tailEnd/>
          </a:ln>
        </p:spPr>
      </p:pic>
      <p:pic>
        <p:nvPicPr>
          <p:cNvPr id="7" name="Picture 10" descr="Two men in a car drive by a Carl's Jr."/>
          <p:cNvPicPr>
            <a:picLocks noChangeAspect="1" noChangeArrowheads="1"/>
          </p:cNvPicPr>
          <p:nvPr/>
        </p:nvPicPr>
        <p:blipFill>
          <a:blip r:embed="rId5"/>
          <a:srcRect l="2845" t="1557" r="1047" b="4062"/>
          <a:stretch>
            <a:fillRect/>
          </a:stretch>
        </p:blipFill>
        <p:spPr bwMode="auto">
          <a:xfrm>
            <a:off x="6843591" y="4513263"/>
            <a:ext cx="2195613" cy="22128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Long-Run Costs</a:t>
            </a:r>
            <a:endParaRPr lang="en-US"/>
          </a:p>
        </p:txBody>
      </p:sp>
      <p:sp>
        <p:nvSpPr>
          <p:cNvPr id="38915" name="Content Placeholder 2"/>
          <p:cNvSpPr>
            <a:spLocks noGrp="1"/>
          </p:cNvSpPr>
          <p:nvPr>
            <p:ph idx="1"/>
          </p:nvPr>
        </p:nvSpPr>
        <p:spPr/>
        <p:txBody>
          <a:bodyPr/>
          <a:lstStyle/>
          <a:p>
            <a:r>
              <a:rPr lang="en-US" dirty="0" smtClean="0"/>
              <a:t>What other decisions can a firm make in the long run?</a:t>
            </a:r>
          </a:p>
          <a:p>
            <a:endParaRPr lang="en-US" dirty="0" smtClean="0"/>
          </a:p>
          <a:p>
            <a:r>
              <a:rPr lang="en-US" dirty="0" smtClean="0"/>
              <a:t>Scale</a:t>
            </a:r>
          </a:p>
          <a:p>
            <a:pPr lvl="1"/>
            <a:r>
              <a:rPr lang="en-US" dirty="0" smtClean="0"/>
              <a:t>Size of the production process</a:t>
            </a:r>
          </a:p>
          <a:p>
            <a:endParaRPr lang="en-US" dirty="0" smtClean="0"/>
          </a:p>
          <a:p>
            <a:r>
              <a:rPr lang="en-US" dirty="0" smtClean="0"/>
              <a:t>Efficient scale</a:t>
            </a:r>
          </a:p>
          <a:p>
            <a:pPr lvl="1"/>
            <a:r>
              <a:rPr lang="en-US" dirty="0" smtClean="0"/>
              <a:t>The level of output in which ATC is minimized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Three Types of Scale</a:t>
            </a:r>
            <a:endParaRPr lang="en-US"/>
          </a:p>
        </p:txBody>
      </p:sp>
      <p:sp>
        <p:nvSpPr>
          <p:cNvPr id="39939" name="Content Placeholder 2"/>
          <p:cNvSpPr>
            <a:spLocks noGrp="1"/>
          </p:cNvSpPr>
          <p:nvPr>
            <p:ph idx="1"/>
          </p:nvPr>
        </p:nvSpPr>
        <p:spPr/>
        <p:txBody>
          <a:bodyPr/>
          <a:lstStyle/>
          <a:p>
            <a:r>
              <a:rPr lang="en-US" dirty="0" smtClean="0"/>
              <a:t>Economies of scale</a:t>
            </a:r>
          </a:p>
          <a:p>
            <a:pPr lvl="1"/>
            <a:r>
              <a:rPr lang="en-US" dirty="0" smtClean="0"/>
              <a:t>ATC </a:t>
            </a:r>
            <a:r>
              <a:rPr lang="en-US" i="1" dirty="0" smtClean="0"/>
              <a:t>falls </a:t>
            </a:r>
            <a:r>
              <a:rPr lang="en-US" dirty="0" smtClean="0"/>
              <a:t>when production expands.</a:t>
            </a:r>
          </a:p>
          <a:p>
            <a:pPr lvl="1"/>
            <a:endParaRPr lang="en-US" dirty="0" smtClean="0"/>
          </a:p>
          <a:p>
            <a:r>
              <a:rPr lang="en-US" dirty="0" smtClean="0"/>
              <a:t>Diseconomies of scale</a:t>
            </a:r>
          </a:p>
          <a:p>
            <a:pPr lvl="1"/>
            <a:r>
              <a:rPr lang="en-US" dirty="0" smtClean="0"/>
              <a:t>ATC </a:t>
            </a:r>
            <a:r>
              <a:rPr lang="en-US" i="1" dirty="0" smtClean="0"/>
              <a:t>rises </a:t>
            </a:r>
            <a:r>
              <a:rPr lang="en-US" dirty="0" smtClean="0"/>
              <a:t>when production expands.</a:t>
            </a:r>
          </a:p>
          <a:p>
            <a:endParaRPr lang="en-US" dirty="0" smtClean="0"/>
          </a:p>
          <a:p>
            <a:r>
              <a:rPr lang="en-US" dirty="0" smtClean="0"/>
              <a:t>Constant returns to scale</a:t>
            </a:r>
          </a:p>
          <a:p>
            <a:pPr lvl="1"/>
            <a:r>
              <a:rPr lang="en-US" dirty="0" smtClean="0"/>
              <a:t>ATC </a:t>
            </a:r>
            <a:r>
              <a:rPr lang="en-US" i="1" dirty="0" smtClean="0"/>
              <a:t>doesn</a:t>
            </a:r>
            <a:r>
              <a:rPr lang="en-US" altLang="ja-JP" i="1" dirty="0" smtClean="0"/>
              <a:t>’t change</a:t>
            </a:r>
            <a:r>
              <a:rPr lang="en-US" altLang="ja-JP" dirty="0" smtClean="0"/>
              <a:t> when production expands.</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Costs in the Long Run</a:t>
            </a:r>
          </a:p>
        </p:txBody>
      </p:sp>
      <p:pic>
        <p:nvPicPr>
          <p:cNvPr id="4" name="Picture 3" descr="A graph showing costs in the long run. Output is on the x axis and average total cost is on the y axis. A decreasing curve shows that in the long run, costs initially fall with increased specialization, use of mass production, and the ability to purchase inputs in bulk. Economies of scale exist here. At the middle of the curve, it splits into three curves. As the output expands, costs may continue to decline, become constant, or rise. The long-run average cost curve that rises is the diseconomies of scale, the one that remains constant is the constant returns to scale, and the one that declines is the economies of scale. The long-run average cost curve is composed of many short-run average cost curves."/>
          <p:cNvPicPr>
            <a:picLocks noChangeAspect="1"/>
          </p:cNvPicPr>
          <p:nvPr/>
        </p:nvPicPr>
        <p:blipFill>
          <a:blip r:embed="rId3"/>
          <a:srcRect b="3470"/>
          <a:stretch>
            <a:fillRect/>
          </a:stretch>
        </p:blipFill>
        <p:spPr>
          <a:xfrm>
            <a:off x="304800" y="1769640"/>
            <a:ext cx="8534400" cy="491351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Conclusion</a:t>
            </a:r>
          </a:p>
        </p:txBody>
      </p:sp>
      <p:sp>
        <p:nvSpPr>
          <p:cNvPr id="97282" name="Content Placeholder 2"/>
          <p:cNvSpPr>
            <a:spLocks noGrp="1"/>
          </p:cNvSpPr>
          <p:nvPr>
            <p:ph idx="1"/>
          </p:nvPr>
        </p:nvSpPr>
        <p:spPr>
          <a:xfrm>
            <a:off x="457200" y="1712913"/>
            <a:ext cx="8229600" cy="4895850"/>
          </a:xfrm>
        </p:spPr>
        <p:txBody>
          <a:bodyPr/>
          <a:lstStyle/>
          <a:p>
            <a:pPr marL="457200" indent="-457200">
              <a:buFontTx/>
              <a:buChar char="•"/>
            </a:pPr>
            <a:r>
              <a:rPr lang="en-US" sz="3200" dirty="0">
                <a:latin typeface="Arial" pitchFamily="-107" charset="0"/>
                <a:cs typeface="Arial" pitchFamily="-107" charset="0"/>
              </a:rPr>
              <a:t>Costs are defined in a number of ways, but marginal cost plays the most crucial role in a </a:t>
            </a:r>
            <a:r>
              <a:rPr lang="en-US" sz="3200" dirty="0" smtClean="0">
                <a:latin typeface="Arial" pitchFamily="-107" charset="0"/>
                <a:cs typeface="Arial" pitchFamily="-107" charset="0"/>
              </a:rPr>
              <a:t>firm</a:t>
            </a:r>
            <a:r>
              <a:rPr lang="en-US" altLang="ja-JP" sz="3200" dirty="0" smtClean="0">
                <a:latin typeface="Arial" pitchFamily="-107" charset="0"/>
                <a:cs typeface="Arial" pitchFamily="-107" charset="0"/>
              </a:rPr>
              <a:t>’s </a:t>
            </a:r>
            <a:r>
              <a:rPr lang="en-US" altLang="ja-JP" sz="3200" dirty="0">
                <a:latin typeface="Arial" pitchFamily="-107" charset="0"/>
                <a:cs typeface="Arial" pitchFamily="-107" charset="0"/>
              </a:rPr>
              <a:t>cost structure.</a:t>
            </a:r>
          </a:p>
          <a:p>
            <a:pPr marL="457200" indent="-457200">
              <a:buFontTx/>
              <a:buChar char="•"/>
            </a:pPr>
            <a:r>
              <a:rPr lang="en-US" sz="3200" dirty="0">
                <a:latin typeface="Arial" pitchFamily="-107" charset="0"/>
                <a:cs typeface="Arial" pitchFamily="-107" charset="0"/>
              </a:rPr>
              <a:t>By observing what happens to marginal cost, you can understand changes in average cost and total cost. This is why economists place so much emphasis on marginal costs.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Calculating Profit and Loss</a:t>
            </a:r>
            <a:endParaRPr lang="en-US"/>
          </a:p>
        </p:txBody>
      </p:sp>
      <p:sp>
        <p:nvSpPr>
          <p:cNvPr id="3" name="Content Placeholder 2"/>
          <p:cNvSpPr>
            <a:spLocks noGrp="1"/>
          </p:cNvSpPr>
          <p:nvPr>
            <p:ph idx="1"/>
          </p:nvPr>
        </p:nvSpPr>
        <p:spPr/>
        <p:txBody>
          <a:bodyPr/>
          <a:lstStyle/>
          <a:p>
            <a:r>
              <a:rPr lang="en-US" dirty="0" smtClean="0"/>
              <a:t>Profit is the difference between revenue and costs.</a:t>
            </a:r>
          </a:p>
          <a:p>
            <a:r>
              <a:rPr lang="en-US" dirty="0" smtClean="0"/>
              <a:t>Total Revenue (TR)</a:t>
            </a:r>
          </a:p>
          <a:p>
            <a:pPr lvl="1"/>
            <a:r>
              <a:rPr lang="en-US" dirty="0" smtClean="0"/>
              <a:t>The amount a firm receives from the sale of goods and services</a:t>
            </a:r>
          </a:p>
          <a:p>
            <a:r>
              <a:rPr lang="en-US" dirty="0" smtClean="0"/>
              <a:t>Total Cost (TC)</a:t>
            </a:r>
          </a:p>
          <a:p>
            <a:pPr lvl="1"/>
            <a:r>
              <a:rPr lang="en-US" dirty="0" smtClean="0"/>
              <a:t>The amount a firm spends in order to produce and sell those goods and services</a:t>
            </a:r>
          </a:p>
          <a:p>
            <a:r>
              <a:rPr lang="en-US" b="1" dirty="0" smtClean="0">
                <a:solidFill>
                  <a:srgbClr val="1492C7"/>
                </a:solidFill>
                <a:latin typeface="Arial" pitchFamily="-107" charset="0"/>
                <a:cs typeface="Arial" pitchFamily="-107" charset="0"/>
              </a:rPr>
              <a:t>Profit (or loss) = TR </a:t>
            </a:r>
            <a:r>
              <a:rPr lang="en-US" b="1" dirty="0" smtClean="0">
                <a:solidFill>
                  <a:srgbClr val="1392C8"/>
                </a:solidFill>
              </a:rPr>
              <a:t>– TC</a:t>
            </a:r>
            <a:endParaRPr lang="en-US" b="1" dirty="0">
              <a:solidFill>
                <a:srgbClr val="1392C8"/>
              </a:solidFill>
            </a:endParaRPr>
          </a:p>
          <a:p>
            <a:pPr lvl="1"/>
            <a:r>
              <a:rPr lang="en-US" dirty="0" smtClean="0"/>
              <a:t>When does the firm earn a profit? A loss?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Explicit and Implicit Costs</a:t>
            </a:r>
            <a:endParaRPr lang="en-US" dirty="0"/>
          </a:p>
        </p:txBody>
      </p:sp>
      <p:sp>
        <p:nvSpPr>
          <p:cNvPr id="13315" name="Content Placeholder 2"/>
          <p:cNvSpPr>
            <a:spLocks noGrp="1"/>
          </p:cNvSpPr>
          <p:nvPr>
            <p:ph idx="1"/>
          </p:nvPr>
        </p:nvSpPr>
        <p:spPr/>
        <p:txBody>
          <a:bodyPr/>
          <a:lstStyle/>
          <a:p>
            <a:r>
              <a:rPr lang="en-US" dirty="0" smtClean="0"/>
              <a:t>Explicit costs</a:t>
            </a:r>
          </a:p>
          <a:p>
            <a:pPr lvl="1"/>
            <a:r>
              <a:rPr lang="en-US" dirty="0" smtClean="0"/>
              <a:t>Tangible, out-of-pocket expenses</a:t>
            </a:r>
          </a:p>
          <a:p>
            <a:pPr lvl="1"/>
            <a:r>
              <a:rPr lang="en-US" dirty="0" smtClean="0"/>
              <a:t>Wages, food costs, utilities</a:t>
            </a:r>
          </a:p>
          <a:p>
            <a:pPr lvl="1"/>
            <a:endParaRPr lang="en-US" dirty="0" smtClean="0"/>
          </a:p>
          <a:p>
            <a:r>
              <a:rPr lang="en-US" dirty="0" smtClean="0"/>
              <a:t>Implicit costs</a:t>
            </a:r>
          </a:p>
          <a:p>
            <a:pPr lvl="1"/>
            <a:r>
              <a:rPr lang="en-US" dirty="0" smtClean="0"/>
              <a:t>Opportunity costs of doing business</a:t>
            </a:r>
          </a:p>
          <a:p>
            <a:pPr lvl="1"/>
            <a:r>
              <a:rPr lang="en-US" dirty="0" smtClean="0"/>
              <a:t>Opportunity cost of capital</a:t>
            </a:r>
          </a:p>
          <a:p>
            <a:pPr lvl="1"/>
            <a:r>
              <a:rPr lang="en-US" dirty="0" smtClean="0"/>
              <a:t>Opportunity cost of owner’</a:t>
            </a:r>
            <a:r>
              <a:rPr lang="en-US" altLang="ja-JP" dirty="0" smtClean="0"/>
              <a:t>s time</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Explicit and Implicit Cost Examples</a:t>
            </a:r>
          </a:p>
        </p:txBody>
      </p:sp>
      <p:graphicFrame>
        <p:nvGraphicFramePr>
          <p:cNvPr id="5" name="Table 4"/>
          <p:cNvGraphicFramePr>
            <a:graphicFrameLocks noGrp="1"/>
          </p:cNvGraphicFramePr>
          <p:nvPr>
            <p:extLst>
              <p:ext uri="{D42A27DB-BD31-4B8C-83A1-F6EECF244321}">
                <p14:modId xmlns:p14="http://schemas.microsoft.com/office/powerpoint/2010/main" val="1172169343"/>
              </p:ext>
            </p:extLst>
          </p:nvPr>
        </p:nvGraphicFramePr>
        <p:xfrm>
          <a:off x="261938" y="2027238"/>
          <a:ext cx="8659812" cy="3733801"/>
        </p:xfrm>
        <a:graphic>
          <a:graphicData uri="http://schemas.openxmlformats.org/drawingml/2006/table">
            <a:tbl>
              <a:tblPr/>
              <a:tblGrid>
                <a:gridCol w="4297362"/>
                <a:gridCol w="4362450"/>
              </a:tblGrid>
              <a:tr h="8905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Explicit Costs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Implicit Costs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73" marR="68573"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46C0A"/>
                    </a:solidFill>
                  </a:tcPr>
                </a:tc>
              </a:tr>
              <a:tr h="1112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electricity bill </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Labor of owner who works for the company but does not draw a salary</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54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Advertising in the newspaper</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The capital invested in the business</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0763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Employee wages</a:t>
                      </a: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use of the owner</a:t>
                      </a:r>
                      <a:r>
                        <a:rPr kumimoji="0" lang="ja-JP" altLang="en-US" sz="2000" b="0" i="0" u="none" strike="noStrike" cap="none" normalizeH="0" baseline="0" dirty="0">
                          <a:ln>
                            <a:noFill/>
                          </a:ln>
                          <a:solidFill>
                            <a:schemeClr val="tx1"/>
                          </a:solidFill>
                          <a:effectLst/>
                          <a:latin typeface="Arial" charset="0"/>
                          <a:ea typeface="Arial" charset="0"/>
                          <a:cs typeface="Arial" charset="0"/>
                        </a:rPr>
                        <a:t>’</a:t>
                      </a:r>
                      <a:r>
                        <a:rPr kumimoji="0" lang="en-US" altLang="ja-JP" sz="2000" b="0" i="0" u="none" strike="noStrike" cap="none" normalizeH="0" baseline="0" dirty="0">
                          <a:ln>
                            <a:noFill/>
                          </a:ln>
                          <a:solidFill>
                            <a:schemeClr val="tx1"/>
                          </a:solidFill>
                          <a:effectLst/>
                          <a:latin typeface="Arial" charset="0"/>
                          <a:ea typeface="Arial" charset="0"/>
                          <a:cs typeface="Arial" charset="0"/>
                        </a:rPr>
                        <a:t>s car, computer, or other personal equipment to conduct business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73" marR="685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Accounting Versus Economic Profit</a:t>
            </a:r>
            <a:endParaRPr lang="en-US"/>
          </a:p>
        </p:txBody>
      </p:sp>
      <p:sp>
        <p:nvSpPr>
          <p:cNvPr id="43011" name="Content Placeholder 2"/>
          <p:cNvSpPr>
            <a:spLocks noGrp="1"/>
          </p:cNvSpPr>
          <p:nvPr>
            <p:ph idx="1"/>
          </p:nvPr>
        </p:nvSpPr>
        <p:spPr/>
        <p:txBody>
          <a:bodyPr/>
          <a:lstStyle/>
          <a:p>
            <a:r>
              <a:rPr lang="en-US" dirty="0" smtClean="0"/>
              <a:t>Accounting Profit</a:t>
            </a:r>
          </a:p>
          <a:p>
            <a:pPr lvl="1"/>
            <a:r>
              <a:rPr lang="en-US" b="1" dirty="0" smtClean="0">
                <a:solidFill>
                  <a:srgbClr val="1492C7"/>
                </a:solidFill>
                <a:latin typeface="Arial" pitchFamily="-107" charset="0"/>
                <a:cs typeface="Arial" pitchFamily="-107" charset="0"/>
              </a:rPr>
              <a:t>Accounting Profit = Revenues </a:t>
            </a:r>
            <a:r>
              <a:rPr lang="en-US" b="1" dirty="0" smtClean="0">
                <a:solidFill>
                  <a:srgbClr val="1392C8"/>
                </a:solidFill>
              </a:rPr>
              <a:t>– Explicit Costs</a:t>
            </a:r>
            <a:endParaRPr lang="en-US" b="1" dirty="0" smtClean="0"/>
          </a:p>
          <a:p>
            <a:pPr lvl="1"/>
            <a:endParaRPr lang="en-US" dirty="0" smtClean="0"/>
          </a:p>
          <a:p>
            <a:r>
              <a:rPr lang="en-US" dirty="0" smtClean="0"/>
              <a:t>Economic Profit</a:t>
            </a:r>
          </a:p>
          <a:p>
            <a:pPr lvl="1"/>
            <a:r>
              <a:rPr lang="en-US" b="1" dirty="0" smtClean="0">
                <a:solidFill>
                  <a:srgbClr val="1492C7"/>
                </a:solidFill>
                <a:latin typeface="Arial" pitchFamily="-107" charset="0"/>
                <a:cs typeface="Arial" pitchFamily="-107" charset="0"/>
              </a:rPr>
              <a:t>Economic Profit = Revenues </a:t>
            </a:r>
            <a:r>
              <a:rPr lang="en-US" b="1" dirty="0">
                <a:solidFill>
                  <a:srgbClr val="1392C8"/>
                </a:solidFill>
              </a:rPr>
              <a:t>– </a:t>
            </a:r>
            <a:r>
              <a:rPr lang="en-US" b="1" dirty="0" smtClean="0">
                <a:solidFill>
                  <a:srgbClr val="1392C8"/>
                </a:solidFill>
              </a:rPr>
              <a:t>(Explicit + Implicit Costs)</a:t>
            </a:r>
            <a:endParaRPr lang="en-US" b="1" dirty="0" smtClean="0"/>
          </a:p>
          <a:p>
            <a:pPr lvl="1"/>
            <a:endParaRPr lang="en-US" dirty="0" smtClean="0"/>
          </a:p>
          <a:p>
            <a:pPr lvl="1"/>
            <a:r>
              <a:rPr lang="en-US" b="1" dirty="0" smtClean="0">
                <a:solidFill>
                  <a:srgbClr val="1492C7"/>
                </a:solidFill>
                <a:latin typeface="Arial" pitchFamily="-107" charset="0"/>
                <a:cs typeface="Arial" pitchFamily="-107" charset="0"/>
              </a:rPr>
              <a:t>Economic Profit = Accounting Profit </a:t>
            </a:r>
            <a:r>
              <a:rPr lang="en-US" b="1" dirty="0" smtClean="0">
                <a:solidFill>
                  <a:srgbClr val="1392C8"/>
                </a:solidFill>
              </a:rPr>
              <a:t>– Implicit Costs</a:t>
            </a:r>
            <a:endParaRPr lang="en-US" b="1" dirty="0">
              <a:solidFill>
                <a:srgbClr val="1392C8"/>
              </a:solidFill>
            </a:endParaRPr>
          </a:p>
          <a:p>
            <a:pPr lvl="1"/>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pPr algn="l"/>
            <a:r>
              <a:rPr lang="en-US" sz="4400">
                <a:latin typeface="Arial" pitchFamily="-107" charset="0"/>
                <a:cs typeface="Arial" pitchFamily="-107" charset="0"/>
              </a:rPr>
              <a:t>Rates of Return, Historically</a:t>
            </a:r>
          </a:p>
        </p:txBody>
      </p:sp>
      <p:pic>
        <p:nvPicPr>
          <p:cNvPr id="4" name="Picture 3" descr="Table 8.2 shows the historical rates of return in stocks, bonds, and savings accounts from 1928 to 2015. This table contains two columns and four rows. The column headings are Financial instrument and Historical average rate of return since 1928. The source for this information is the Federal Reserve database in St. Louis (FRED) and author's adjustments."/>
          <p:cNvPicPr>
            <a:picLocks noChangeAspect="1"/>
          </p:cNvPicPr>
          <p:nvPr/>
        </p:nvPicPr>
        <p:blipFill>
          <a:blip r:embed="rId3"/>
          <a:srcRect b="4967"/>
          <a:stretch>
            <a:fillRect/>
          </a:stretch>
        </p:blipFill>
        <p:spPr>
          <a:xfrm>
            <a:off x="304800" y="2169869"/>
            <a:ext cx="8534400" cy="33310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11623</TotalTime>
  <Words>6220</Words>
  <Application>Microsoft Macintosh PowerPoint</Application>
  <PresentationFormat>On-screen Show (4:3)</PresentationFormat>
  <Paragraphs>961</Paragraphs>
  <Slides>43</Slides>
  <Notes>42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Calibri</vt:lpstr>
      <vt:lpstr>Helvetica Neue</vt:lpstr>
      <vt:lpstr>Helvetica Neue Medium</vt:lpstr>
      <vt:lpstr>Lucida Grande</vt:lpstr>
      <vt:lpstr>MS PGothic</vt:lpstr>
      <vt:lpstr>ＭＳ Ｐゴシック</vt:lpstr>
      <vt:lpstr>ヒラギノ角ゴ Pro W3</vt:lpstr>
      <vt:lpstr>Arial</vt:lpstr>
      <vt:lpstr>Office Theme</vt:lpstr>
      <vt:lpstr>4_Office Theme</vt:lpstr>
      <vt:lpstr>5_Office Theme</vt:lpstr>
      <vt:lpstr>7_Office Theme</vt:lpstr>
      <vt:lpstr>Business Costs and Production</vt:lpstr>
      <vt:lpstr>Previously</vt:lpstr>
      <vt:lpstr>Big Questions</vt:lpstr>
      <vt:lpstr>Business Decision-Making</vt:lpstr>
      <vt:lpstr>Calculating Profit and Loss</vt:lpstr>
      <vt:lpstr>Explicit and Implicit Costs</vt:lpstr>
      <vt:lpstr>Explicit and Implicit Cost Examples</vt:lpstr>
      <vt:lpstr>Accounting Versus Economic Profit</vt:lpstr>
      <vt:lpstr>Rates of Return, Historically</vt:lpstr>
      <vt:lpstr>Accounting and Economic Profits</vt:lpstr>
      <vt:lpstr>Class Activity: Think-Pair-Share: Accounting Versus Economic Profit</vt:lpstr>
      <vt:lpstr>Economics in The Office, “Wuphf.com”</vt:lpstr>
      <vt:lpstr>Practice What You Know—1 </vt:lpstr>
      <vt:lpstr>How Much Should a Firm Produce?</vt:lpstr>
      <vt:lpstr>Production Function</vt:lpstr>
      <vt:lpstr>PowerPoint Presentation</vt:lpstr>
      <vt:lpstr>Total and Marginal Product—1 </vt:lpstr>
      <vt:lpstr>Diminishing Marginal Product </vt:lpstr>
      <vt:lpstr>Total and Marginal Product—2 </vt:lpstr>
      <vt:lpstr>Practice What You Know—2 </vt:lpstr>
      <vt:lpstr>Practice What You Know—3 </vt:lpstr>
      <vt:lpstr>Economics in The Big Bang Theory</vt:lpstr>
      <vt:lpstr>Economics in Family Matters</vt:lpstr>
      <vt:lpstr>What Costs Do Firms Consider in the Short Run and the Long Run?</vt:lpstr>
      <vt:lpstr>Costs in the Short Run—1 </vt:lpstr>
      <vt:lpstr>Costs in the Short Run—2 </vt:lpstr>
      <vt:lpstr>Costs in the Short Run—3 </vt:lpstr>
      <vt:lpstr>PowerPoint Presentation</vt:lpstr>
      <vt:lpstr>The Total Cost Curves</vt:lpstr>
      <vt:lpstr>Average Cost Curves and Marginal Cost—1 </vt:lpstr>
      <vt:lpstr>Margin and Average Relationship—1 </vt:lpstr>
      <vt:lpstr>Margin and Average Relationship—2 </vt:lpstr>
      <vt:lpstr>Average Cost Curves and Marginal Cost—2 </vt:lpstr>
      <vt:lpstr>Class Activity: Think-Pair-Share: Calculating Costs—1 </vt:lpstr>
      <vt:lpstr>Class Activity: Think-Pair Share: Calculating Costs—2 </vt:lpstr>
      <vt:lpstr>Practice What You Know—4 </vt:lpstr>
      <vt:lpstr>Practice What You Know—5 </vt:lpstr>
      <vt:lpstr>Economics in The Office, “Broke”</vt:lpstr>
      <vt:lpstr>Economics in The Simpsons</vt:lpstr>
      <vt:lpstr>Long-Run Costs</vt:lpstr>
      <vt:lpstr>Three Types of Scale</vt:lpstr>
      <vt:lpstr>Costs in the Long Run</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808</cp:revision>
  <dcterms:created xsi:type="dcterms:W3CDTF">2016-12-27T21:00:52Z</dcterms:created>
  <dcterms:modified xsi:type="dcterms:W3CDTF">2017-03-29T18:15:39Z</dcterms:modified>
</cp:coreProperties>
</file>